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 id="266" r:id="rId14"/>
  </p:sldIdLst>
  <p:sldSz cx="18288000" cy="10287000"/>
  <p:notesSz cx="6858000" cy="9144000"/>
  <p:embeddedFontLst>
    <p:embeddedFont>
      <p:font typeface="Anton" panose="020B0604020202020204" charset="0"/>
      <p:regular r:id="rId15"/>
    </p:embeddedFont>
    <p:embeddedFont>
      <p:font typeface="Canva Sans" panose="020B0604020202020204" charset="0"/>
      <p:regular r:id="rId16"/>
    </p:embeddedFont>
    <p:embeddedFont>
      <p:font typeface="Anonymous Pro" panose="020B0604020202020204" charset="0"/>
      <p:regular r:id="rId17"/>
    </p:embeddedFont>
    <p:embeddedFont>
      <p:font typeface="Canva Sans Bold" panose="020B0604020202020204" charset="0"/>
      <p:regular r:id="rId18"/>
    </p:embeddedFont>
    <p:embeddedFont>
      <p:font typeface="Nourd Light" panose="020B0604020202020204" charset="0"/>
      <p:regular r:id="rId19"/>
    </p:embeddedFont>
    <p:embeddedFont>
      <p:font typeface="Calibri" panose="020F0502020204030204" pitchFamily="34" charset="0"/>
      <p:regular r:id="rId20"/>
      <p:bold r:id="rId21"/>
      <p:italic r:id="rId22"/>
      <p:boldItalic r:id="rId23"/>
    </p:embeddedFont>
    <p:embeddedFont>
      <p:font typeface="Nourd Bold" panose="020B0604020202020204" charset="0"/>
      <p:regular r:id="rId24"/>
    </p:embeddedFont>
    <p:embeddedFont>
      <p:font typeface="Catchy Mager"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39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24.svg"/><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2.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BDA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3152709" cy="10287000"/>
            <a:chOff x="0" y="0"/>
            <a:chExt cx="3464088" cy="2709333"/>
          </a:xfrm>
        </p:grpSpPr>
        <p:sp>
          <p:nvSpPr>
            <p:cNvPr id="3" name="Freeform 3"/>
            <p:cNvSpPr/>
            <p:nvPr/>
          </p:nvSpPr>
          <p:spPr>
            <a:xfrm>
              <a:off x="0" y="0"/>
              <a:ext cx="3464088" cy="2709333"/>
            </a:xfrm>
            <a:custGeom>
              <a:avLst/>
              <a:gdLst/>
              <a:ahLst/>
              <a:cxnLst/>
              <a:rect l="l" t="t" r="r" b="b"/>
              <a:pathLst>
                <a:path w="3464088" h="2709333">
                  <a:moveTo>
                    <a:pt x="0" y="0"/>
                  </a:moveTo>
                  <a:lnTo>
                    <a:pt x="3464088" y="0"/>
                  </a:lnTo>
                  <a:lnTo>
                    <a:pt x="3464088" y="2709333"/>
                  </a:lnTo>
                  <a:lnTo>
                    <a:pt x="0" y="2709333"/>
                  </a:lnTo>
                  <a:close/>
                </a:path>
              </a:pathLst>
            </a:custGeom>
            <a:solidFill>
              <a:srgbClr val="E7DDD3"/>
            </a:solidFill>
          </p:spPr>
        </p:sp>
        <p:sp>
          <p:nvSpPr>
            <p:cNvPr id="4" name="TextBox 4"/>
            <p:cNvSpPr txBox="1"/>
            <p:nvPr/>
          </p:nvSpPr>
          <p:spPr>
            <a:xfrm>
              <a:off x="0" y="-47625"/>
              <a:ext cx="3464088"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633877" y="7262540"/>
            <a:ext cx="2654123" cy="3024460"/>
          </a:xfrm>
          <a:custGeom>
            <a:avLst/>
            <a:gdLst/>
            <a:ahLst/>
            <a:cxnLst/>
            <a:rect l="l" t="t" r="r" b="b"/>
            <a:pathLst>
              <a:path w="2654123" h="3024460">
                <a:moveTo>
                  <a:pt x="0" y="0"/>
                </a:moveTo>
                <a:lnTo>
                  <a:pt x="2654123" y="0"/>
                </a:lnTo>
                <a:lnTo>
                  <a:pt x="2654123" y="3024460"/>
                </a:lnTo>
                <a:lnTo>
                  <a:pt x="0" y="3024460"/>
                </a:lnTo>
                <a:lnTo>
                  <a:pt x="0" y="0"/>
                </a:lnTo>
                <a:close/>
              </a:path>
            </a:pathLst>
          </a:custGeom>
          <a:blipFill>
            <a:blip r:embed="rId2">
              <a:extLst>
                <a:ext uri="{96DAC541-7B7A-43D3-8B79-37D633B846F1}">
                  <asvg:svgBlip xmlns="" xmlns:asvg="http://schemas.microsoft.com/office/drawing/2016/SVG/main" r:embed="rId3"/>
                </a:ext>
              </a:extLst>
            </a:blip>
            <a:stretch>
              <a:fillRect b="-13033"/>
            </a:stretch>
          </a:blipFill>
        </p:spPr>
      </p:sp>
      <p:grpSp>
        <p:nvGrpSpPr>
          <p:cNvPr id="6" name="Group 6"/>
          <p:cNvGrpSpPr/>
          <p:nvPr/>
        </p:nvGrpSpPr>
        <p:grpSpPr>
          <a:xfrm>
            <a:off x="7366509" y="3515143"/>
            <a:ext cx="1071536" cy="107153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562097" y="1454000"/>
            <a:ext cx="5515326" cy="7320770"/>
          </a:xfrm>
          <a:custGeom>
            <a:avLst/>
            <a:gdLst/>
            <a:ahLst/>
            <a:cxnLst/>
            <a:rect l="l" t="t" r="r" b="b"/>
            <a:pathLst>
              <a:path w="5515326" h="7320770">
                <a:moveTo>
                  <a:pt x="0" y="0"/>
                </a:moveTo>
                <a:lnTo>
                  <a:pt x="5515327" y="0"/>
                </a:lnTo>
                <a:lnTo>
                  <a:pt x="5515327" y="7320770"/>
                </a:lnTo>
                <a:lnTo>
                  <a:pt x="0" y="7320770"/>
                </a:lnTo>
                <a:lnTo>
                  <a:pt x="0" y="0"/>
                </a:lnTo>
                <a:close/>
              </a:path>
            </a:pathLst>
          </a:custGeom>
          <a:blipFill>
            <a:blip r:embed="rId4"/>
            <a:stretch>
              <a:fillRect/>
            </a:stretch>
          </a:blipFill>
        </p:spPr>
      </p:sp>
      <p:sp>
        <p:nvSpPr>
          <p:cNvPr id="10" name="TextBox 10"/>
          <p:cNvSpPr txBox="1"/>
          <p:nvPr/>
        </p:nvSpPr>
        <p:spPr>
          <a:xfrm>
            <a:off x="1028700" y="5551215"/>
            <a:ext cx="6295709" cy="3660776"/>
          </a:xfrm>
          <a:prstGeom prst="rect">
            <a:avLst/>
          </a:prstGeom>
        </p:spPr>
        <p:txBody>
          <a:bodyPr lIns="0" tIns="0" rIns="0" bIns="0" rtlCol="0" anchor="t">
            <a:spAutoFit/>
          </a:bodyPr>
          <a:lstStyle/>
          <a:p>
            <a:pPr>
              <a:lnSpc>
                <a:spcPts val="14000"/>
              </a:lnSpc>
            </a:pPr>
            <a:r>
              <a:rPr lang="en-US" sz="14000">
                <a:solidFill>
                  <a:srgbClr val="492D1A"/>
                </a:solidFill>
                <a:latin typeface="Catchy Mager"/>
              </a:rPr>
              <a:t>Art Planet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7DDD3"/>
        </a:solidFill>
        <a:effectLst/>
      </p:bgPr>
    </p:bg>
    <p:spTree>
      <p:nvGrpSpPr>
        <p:cNvPr id="1" name=""/>
        <p:cNvGrpSpPr/>
        <p:nvPr/>
      </p:nvGrpSpPr>
      <p:grpSpPr>
        <a:xfrm>
          <a:off x="0" y="0"/>
          <a:ext cx="0" cy="0"/>
          <a:chOff x="0" y="0"/>
          <a:chExt cx="0" cy="0"/>
        </a:xfrm>
      </p:grpSpPr>
      <p:grpSp>
        <p:nvGrpSpPr>
          <p:cNvPr id="2" name="Group 2"/>
          <p:cNvGrpSpPr/>
          <p:nvPr/>
        </p:nvGrpSpPr>
        <p:grpSpPr>
          <a:xfrm>
            <a:off x="-4582601" y="7909447"/>
            <a:ext cx="6187613" cy="2377553"/>
            <a:chOff x="0" y="0"/>
            <a:chExt cx="1629659" cy="626187"/>
          </a:xfrm>
        </p:grpSpPr>
        <p:sp>
          <p:nvSpPr>
            <p:cNvPr id="3" name="Freeform 3"/>
            <p:cNvSpPr/>
            <p:nvPr/>
          </p:nvSpPr>
          <p:spPr>
            <a:xfrm>
              <a:off x="0" y="0"/>
              <a:ext cx="1629659" cy="626187"/>
            </a:xfrm>
            <a:custGeom>
              <a:avLst/>
              <a:gdLst/>
              <a:ahLst/>
              <a:cxnLst/>
              <a:rect l="l" t="t" r="r" b="b"/>
              <a:pathLst>
                <a:path w="1629659" h="626187">
                  <a:moveTo>
                    <a:pt x="0" y="0"/>
                  </a:moveTo>
                  <a:lnTo>
                    <a:pt x="1629659" y="0"/>
                  </a:lnTo>
                  <a:lnTo>
                    <a:pt x="1629659" y="626187"/>
                  </a:lnTo>
                  <a:lnTo>
                    <a:pt x="0" y="626187"/>
                  </a:lnTo>
                  <a:close/>
                </a:path>
              </a:pathLst>
            </a:custGeom>
            <a:solidFill>
              <a:srgbClr val="CFBDAA"/>
            </a:solidFill>
          </p:spPr>
        </p:sp>
        <p:sp>
          <p:nvSpPr>
            <p:cNvPr id="4" name="TextBox 4"/>
            <p:cNvSpPr txBox="1"/>
            <p:nvPr/>
          </p:nvSpPr>
          <p:spPr>
            <a:xfrm>
              <a:off x="0" y="-47625"/>
              <a:ext cx="1629659" cy="67381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15748417" y="-706909"/>
            <a:ext cx="2219860" cy="2859305"/>
          </a:xfrm>
          <a:custGeom>
            <a:avLst/>
            <a:gdLst/>
            <a:ahLst/>
            <a:cxnLst/>
            <a:rect l="l" t="t" r="r" b="b"/>
            <a:pathLst>
              <a:path w="2219860" h="2859305">
                <a:moveTo>
                  <a:pt x="0" y="0"/>
                </a:moveTo>
                <a:lnTo>
                  <a:pt x="2219861" y="0"/>
                </a:lnTo>
                <a:lnTo>
                  <a:pt x="2219861" y="2859305"/>
                </a:lnTo>
                <a:lnTo>
                  <a:pt x="0" y="285930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1028700" y="865619"/>
            <a:ext cx="7127778" cy="1195069"/>
          </a:xfrm>
          <a:prstGeom prst="rect">
            <a:avLst/>
          </a:prstGeom>
        </p:spPr>
        <p:txBody>
          <a:bodyPr lIns="0" tIns="0" rIns="0" bIns="0" rtlCol="0" anchor="t">
            <a:spAutoFit/>
          </a:bodyPr>
          <a:lstStyle/>
          <a:p>
            <a:pPr>
              <a:lnSpc>
                <a:spcPts val="8799"/>
              </a:lnSpc>
            </a:pPr>
            <a:r>
              <a:rPr lang="en-US" sz="8799">
                <a:solidFill>
                  <a:srgbClr val="492D1A"/>
                </a:solidFill>
                <a:latin typeface="Catchy Mager"/>
              </a:rPr>
              <a:t>Challenges</a:t>
            </a:r>
          </a:p>
        </p:txBody>
      </p:sp>
      <p:sp>
        <p:nvSpPr>
          <p:cNvPr id="7" name="TextBox 7"/>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2262219" y="2430653"/>
            <a:ext cx="15380138" cy="1661795"/>
          </a:xfrm>
          <a:prstGeom prst="rect">
            <a:avLst/>
          </a:prstGeom>
        </p:spPr>
        <p:txBody>
          <a:bodyPr lIns="0" tIns="0" rIns="0" bIns="0" rtlCol="0" anchor="t">
            <a:spAutoFit/>
          </a:bodyPr>
          <a:lstStyle/>
          <a:p>
            <a:pPr algn="just">
              <a:lnSpc>
                <a:spcPts val="4480"/>
              </a:lnSpc>
            </a:pPr>
            <a:r>
              <a:rPr lang="en-US" sz="3200">
                <a:solidFill>
                  <a:srgbClr val="000000"/>
                </a:solidFill>
                <a:latin typeface="Canva Sans"/>
              </a:rPr>
              <a:t>creating two separate but interconnected systems , one for clients and one for the administrator and ensuring they are integrated seamlessly.</a:t>
            </a:r>
          </a:p>
          <a:p>
            <a:pPr algn="just">
              <a:lnSpc>
                <a:spcPts val="4480"/>
              </a:lnSpc>
            </a:pPr>
            <a:endParaRPr lang="en-US" sz="3200">
              <a:solidFill>
                <a:srgbClr val="000000"/>
              </a:solidFill>
              <a:latin typeface="Canva Sans"/>
            </a:endParaRPr>
          </a:p>
        </p:txBody>
      </p:sp>
      <p:sp>
        <p:nvSpPr>
          <p:cNvPr id="9" name="TextBox 9"/>
          <p:cNvSpPr txBox="1"/>
          <p:nvPr/>
        </p:nvSpPr>
        <p:spPr>
          <a:xfrm>
            <a:off x="2262219" y="4035298"/>
            <a:ext cx="15380138" cy="1661795"/>
          </a:xfrm>
          <a:prstGeom prst="rect">
            <a:avLst/>
          </a:prstGeom>
        </p:spPr>
        <p:txBody>
          <a:bodyPr lIns="0" tIns="0" rIns="0" bIns="0" rtlCol="0" anchor="t">
            <a:spAutoFit/>
          </a:bodyPr>
          <a:lstStyle/>
          <a:p>
            <a:pPr algn="just">
              <a:lnSpc>
                <a:spcPts val="4480"/>
              </a:lnSpc>
            </a:pPr>
            <a:r>
              <a:rPr lang="en-US" sz="3200">
                <a:solidFill>
                  <a:srgbClr val="000000"/>
                </a:solidFill>
                <a:latin typeface="Canva Sans"/>
              </a:rPr>
              <a:t>Building a reliable method to fetch and upload images to our database, using Firebase as our cloud storage solution </a:t>
            </a:r>
          </a:p>
          <a:p>
            <a:pPr algn="just">
              <a:lnSpc>
                <a:spcPts val="4480"/>
              </a:lnSpc>
            </a:pPr>
            <a:endParaRPr lang="en-US" sz="3200">
              <a:solidFill>
                <a:srgbClr val="000000"/>
              </a:solidFill>
              <a:latin typeface="Canva Sans"/>
            </a:endParaRPr>
          </a:p>
        </p:txBody>
      </p:sp>
      <p:sp>
        <p:nvSpPr>
          <p:cNvPr id="10" name="TextBox 10"/>
          <p:cNvSpPr txBox="1"/>
          <p:nvPr/>
        </p:nvSpPr>
        <p:spPr>
          <a:xfrm>
            <a:off x="2262219" y="5482273"/>
            <a:ext cx="15380138" cy="1661795"/>
          </a:xfrm>
          <a:prstGeom prst="rect">
            <a:avLst/>
          </a:prstGeom>
        </p:spPr>
        <p:txBody>
          <a:bodyPr lIns="0" tIns="0" rIns="0" bIns="0" rtlCol="0" anchor="t">
            <a:spAutoFit/>
          </a:bodyPr>
          <a:lstStyle/>
          <a:p>
            <a:pPr algn="just">
              <a:lnSpc>
                <a:spcPts val="4480"/>
              </a:lnSpc>
            </a:pPr>
            <a:r>
              <a:rPr lang="en-US" sz="3200">
                <a:solidFill>
                  <a:srgbClr val="000000"/>
                </a:solidFill>
                <a:latin typeface="Canva Sans"/>
              </a:rPr>
              <a:t>Managing a large inventory where each product is associated with its own image, and we need to make sure each one is correctly connected to its image.</a:t>
            </a:r>
          </a:p>
          <a:p>
            <a:pPr algn="just">
              <a:lnSpc>
                <a:spcPts val="4480"/>
              </a:lnSpc>
            </a:pPr>
            <a:endParaRPr lang="en-US" sz="3200">
              <a:solidFill>
                <a:srgbClr val="000000"/>
              </a:solidFill>
              <a:latin typeface="Canva Sans"/>
            </a:endParaRPr>
          </a:p>
        </p:txBody>
      </p:sp>
      <p:sp>
        <p:nvSpPr>
          <p:cNvPr id="11" name="TextBox 11"/>
          <p:cNvSpPr txBox="1"/>
          <p:nvPr/>
        </p:nvSpPr>
        <p:spPr>
          <a:xfrm>
            <a:off x="2262219" y="7049975"/>
            <a:ext cx="15380138" cy="1661795"/>
          </a:xfrm>
          <a:prstGeom prst="rect">
            <a:avLst/>
          </a:prstGeom>
        </p:spPr>
        <p:txBody>
          <a:bodyPr lIns="0" tIns="0" rIns="0" bIns="0" rtlCol="0" anchor="t">
            <a:spAutoFit/>
          </a:bodyPr>
          <a:lstStyle/>
          <a:p>
            <a:pPr algn="just">
              <a:lnSpc>
                <a:spcPts val="4480"/>
              </a:lnSpc>
            </a:pPr>
            <a:r>
              <a:rPr lang="en-US" sz="3200">
                <a:solidFill>
                  <a:srgbClr val="000000"/>
                </a:solidFill>
                <a:latin typeface="Canva Sans"/>
              </a:rPr>
              <a:t>Implementing functionality for adding and updating various data points within the admin panel.</a:t>
            </a:r>
          </a:p>
          <a:p>
            <a:pPr algn="just">
              <a:lnSpc>
                <a:spcPts val="4480"/>
              </a:lnSpc>
            </a:pPr>
            <a:endParaRPr lang="en-US" sz="3200">
              <a:solidFill>
                <a:srgbClr val="000000"/>
              </a:solidFill>
              <a:latin typeface="Canva Sans"/>
            </a:endParaRPr>
          </a:p>
        </p:txBody>
      </p:sp>
      <p:sp>
        <p:nvSpPr>
          <p:cNvPr id="12" name="TextBox 12"/>
          <p:cNvSpPr txBox="1"/>
          <p:nvPr/>
        </p:nvSpPr>
        <p:spPr>
          <a:xfrm>
            <a:off x="1153051" y="2449703"/>
            <a:ext cx="808673"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01</a:t>
            </a:r>
          </a:p>
          <a:p>
            <a:pPr algn="ctr">
              <a:lnSpc>
                <a:spcPts val="7279"/>
              </a:lnSpc>
            </a:pPr>
            <a:endParaRPr lang="en-US" sz="5199">
              <a:solidFill>
                <a:srgbClr val="000000"/>
              </a:solidFill>
              <a:latin typeface="Canva Sans Bold"/>
            </a:endParaRPr>
          </a:p>
        </p:txBody>
      </p:sp>
      <p:sp>
        <p:nvSpPr>
          <p:cNvPr id="13" name="TextBox 13"/>
          <p:cNvSpPr txBox="1"/>
          <p:nvPr/>
        </p:nvSpPr>
        <p:spPr>
          <a:xfrm>
            <a:off x="1143050" y="4031933"/>
            <a:ext cx="828675"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02</a:t>
            </a:r>
          </a:p>
          <a:p>
            <a:pPr algn="ctr">
              <a:lnSpc>
                <a:spcPts val="7279"/>
              </a:lnSpc>
            </a:pPr>
            <a:endParaRPr lang="en-US" sz="5199">
              <a:solidFill>
                <a:srgbClr val="000000"/>
              </a:solidFill>
              <a:latin typeface="Canva Sans Bold"/>
            </a:endParaRPr>
          </a:p>
        </p:txBody>
      </p:sp>
      <p:sp>
        <p:nvSpPr>
          <p:cNvPr id="14" name="TextBox 14"/>
          <p:cNvSpPr txBox="1"/>
          <p:nvPr/>
        </p:nvSpPr>
        <p:spPr>
          <a:xfrm>
            <a:off x="1179543" y="5601843"/>
            <a:ext cx="85094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03</a:t>
            </a:r>
          </a:p>
          <a:p>
            <a:pPr algn="ctr">
              <a:lnSpc>
                <a:spcPts val="7279"/>
              </a:lnSpc>
            </a:pPr>
            <a:endParaRPr lang="en-US" sz="5199">
              <a:solidFill>
                <a:srgbClr val="000000"/>
              </a:solidFill>
              <a:latin typeface="Canva Sans Bold"/>
            </a:endParaRPr>
          </a:p>
        </p:txBody>
      </p:sp>
      <p:sp>
        <p:nvSpPr>
          <p:cNvPr id="15" name="TextBox 15"/>
          <p:cNvSpPr txBox="1"/>
          <p:nvPr/>
        </p:nvSpPr>
        <p:spPr>
          <a:xfrm>
            <a:off x="1110427" y="7048817"/>
            <a:ext cx="871657"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04</a:t>
            </a:r>
          </a:p>
          <a:p>
            <a:pPr algn="ctr">
              <a:lnSpc>
                <a:spcPts val="7279"/>
              </a:lnSpc>
            </a:pPr>
            <a:endParaRPr lang="en-US" sz="5199">
              <a:solidFill>
                <a:srgbClr val="000000"/>
              </a:solidFill>
              <a:latin typeface="Canva Sans Bo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82601" y="7909447"/>
            <a:ext cx="6187613" cy="2377553"/>
            <a:chOff x="0" y="0"/>
            <a:chExt cx="1629659" cy="626187"/>
          </a:xfrm>
        </p:grpSpPr>
        <p:sp>
          <p:nvSpPr>
            <p:cNvPr id="3" name="Freeform 3"/>
            <p:cNvSpPr/>
            <p:nvPr/>
          </p:nvSpPr>
          <p:spPr>
            <a:xfrm>
              <a:off x="0" y="0"/>
              <a:ext cx="1629659" cy="626187"/>
            </a:xfrm>
            <a:custGeom>
              <a:avLst/>
              <a:gdLst/>
              <a:ahLst/>
              <a:cxnLst/>
              <a:rect l="l" t="t" r="r" b="b"/>
              <a:pathLst>
                <a:path w="1629659" h="626187">
                  <a:moveTo>
                    <a:pt x="0" y="0"/>
                  </a:moveTo>
                  <a:lnTo>
                    <a:pt x="1629659" y="0"/>
                  </a:lnTo>
                  <a:lnTo>
                    <a:pt x="1629659" y="626187"/>
                  </a:lnTo>
                  <a:lnTo>
                    <a:pt x="0" y="626187"/>
                  </a:lnTo>
                  <a:close/>
                </a:path>
              </a:pathLst>
            </a:custGeom>
            <a:solidFill>
              <a:srgbClr val="CFBDAA"/>
            </a:solidFill>
          </p:spPr>
        </p:sp>
        <p:sp>
          <p:nvSpPr>
            <p:cNvPr id="4" name="TextBox 4"/>
            <p:cNvSpPr txBox="1"/>
            <p:nvPr/>
          </p:nvSpPr>
          <p:spPr>
            <a:xfrm>
              <a:off x="0" y="-47625"/>
              <a:ext cx="1629659" cy="67381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15748417" y="-706909"/>
            <a:ext cx="2219860" cy="2859305"/>
          </a:xfrm>
          <a:custGeom>
            <a:avLst/>
            <a:gdLst/>
            <a:ahLst/>
            <a:cxnLst/>
            <a:rect l="l" t="t" r="r" b="b"/>
            <a:pathLst>
              <a:path w="2219860" h="2859305">
                <a:moveTo>
                  <a:pt x="0" y="0"/>
                </a:moveTo>
                <a:lnTo>
                  <a:pt x="2219861" y="0"/>
                </a:lnTo>
                <a:lnTo>
                  <a:pt x="2219861" y="2859305"/>
                </a:lnTo>
                <a:lnTo>
                  <a:pt x="0" y="285930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6" name="TextBox 11"/>
          <p:cNvSpPr txBox="1"/>
          <p:nvPr/>
        </p:nvSpPr>
        <p:spPr>
          <a:xfrm>
            <a:off x="5257800" y="3619500"/>
            <a:ext cx="11162427" cy="1795363"/>
          </a:xfrm>
          <a:prstGeom prst="rect">
            <a:avLst/>
          </a:prstGeom>
        </p:spPr>
        <p:txBody>
          <a:bodyPr wrap="square" lIns="0" tIns="0" rIns="0" bIns="0" rtlCol="0" anchor="t">
            <a:spAutoFit/>
          </a:bodyPr>
          <a:lstStyle/>
          <a:p>
            <a:pPr>
              <a:lnSpc>
                <a:spcPts val="14000"/>
              </a:lnSpc>
            </a:pPr>
            <a:r>
              <a:rPr lang="en-US" sz="14000" dirty="0" smtClean="0">
                <a:solidFill>
                  <a:srgbClr val="492D1A"/>
                </a:solidFill>
                <a:latin typeface="Catchy Mager"/>
              </a:rPr>
              <a:t>Our website</a:t>
            </a:r>
            <a:endParaRPr lang="en-US" sz="14000" dirty="0">
              <a:solidFill>
                <a:srgbClr val="492D1A"/>
              </a:solidFill>
              <a:latin typeface="Catchy Mager"/>
            </a:endParaRPr>
          </a:p>
        </p:txBody>
      </p:sp>
    </p:spTree>
    <p:extLst>
      <p:ext uri="{BB962C8B-B14F-4D97-AF65-F5344CB8AC3E}">
        <p14:creationId xmlns:p14="http://schemas.microsoft.com/office/powerpoint/2010/main" val="36391096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600200" y="6334274"/>
            <a:ext cx="5628729" cy="3455617"/>
          </a:xfrm>
          <a:prstGeom prst="rect">
            <a:avLst/>
          </a:prstGeom>
        </p:spPr>
        <p:txBody>
          <a:bodyPr lIns="50800" tIns="50800" rIns="50800" bIns="50800" rtlCol="0" anchor="ctr"/>
          <a:lstStyle/>
          <a:p>
            <a:pPr algn="ctr">
              <a:lnSpc>
                <a:spcPts val="2659"/>
              </a:lnSpc>
            </a:pPr>
            <a:endParaRPr/>
          </a:p>
        </p:txBody>
      </p:sp>
      <p:sp>
        <p:nvSpPr>
          <p:cNvPr id="10" name="Freeform 10"/>
          <p:cNvSpPr/>
          <p:nvPr/>
        </p:nvSpPr>
        <p:spPr>
          <a:xfrm>
            <a:off x="16041215" y="4927601"/>
            <a:ext cx="4493571" cy="5787972"/>
          </a:xfrm>
          <a:custGeom>
            <a:avLst/>
            <a:gdLst/>
            <a:ahLst/>
            <a:cxnLst/>
            <a:rect l="l" t="t" r="r" b="b"/>
            <a:pathLst>
              <a:path w="4493571" h="5787972">
                <a:moveTo>
                  <a:pt x="0" y="0"/>
                </a:moveTo>
                <a:lnTo>
                  <a:pt x="4493570" y="0"/>
                </a:lnTo>
                <a:lnTo>
                  <a:pt x="4493570" y="5787971"/>
                </a:lnTo>
                <a:lnTo>
                  <a:pt x="0" y="5787971"/>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pic>
        <p:nvPicPr>
          <p:cNvPr id="13" name="Untitled video - Made with Clipchamp (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8288000" cy="10287001"/>
          </a:xfrm>
          <a:prstGeom prst="rect">
            <a:avLst/>
          </a:prstGeom>
        </p:spPr>
      </p:pic>
    </p:spTree>
    <p:extLst>
      <p:ext uri="{BB962C8B-B14F-4D97-AF65-F5344CB8AC3E}">
        <p14:creationId xmlns:p14="http://schemas.microsoft.com/office/powerpoint/2010/main" val="20033578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7DDD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012209"/>
            <a:ext cx="5628729" cy="3274791"/>
            <a:chOff x="0" y="0"/>
            <a:chExt cx="1482464" cy="862496"/>
          </a:xfrm>
        </p:grpSpPr>
        <p:sp>
          <p:nvSpPr>
            <p:cNvPr id="3" name="Freeform 3"/>
            <p:cNvSpPr/>
            <p:nvPr/>
          </p:nvSpPr>
          <p:spPr>
            <a:xfrm>
              <a:off x="0" y="0"/>
              <a:ext cx="1482464" cy="862496"/>
            </a:xfrm>
            <a:custGeom>
              <a:avLst/>
              <a:gdLst/>
              <a:ahLst/>
              <a:cxnLst/>
              <a:rect l="l" t="t" r="r" b="b"/>
              <a:pathLst>
                <a:path w="1482464" h="862496">
                  <a:moveTo>
                    <a:pt x="0" y="0"/>
                  </a:moveTo>
                  <a:lnTo>
                    <a:pt x="1482464" y="0"/>
                  </a:lnTo>
                  <a:lnTo>
                    <a:pt x="1482464" y="862496"/>
                  </a:lnTo>
                  <a:lnTo>
                    <a:pt x="0" y="862496"/>
                  </a:lnTo>
                  <a:close/>
                </a:path>
              </a:pathLst>
            </a:custGeom>
            <a:solidFill>
              <a:srgbClr val="E7DDD3"/>
            </a:solidFill>
          </p:spPr>
        </p:sp>
        <p:sp>
          <p:nvSpPr>
            <p:cNvPr id="4" name="TextBox 4"/>
            <p:cNvSpPr txBox="1"/>
            <p:nvPr/>
          </p:nvSpPr>
          <p:spPr>
            <a:xfrm>
              <a:off x="0" y="-47625"/>
              <a:ext cx="1482464" cy="9101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28420" y="1028700"/>
            <a:ext cx="3448607" cy="4033318"/>
            <a:chOff x="0" y="0"/>
            <a:chExt cx="908275" cy="1062273"/>
          </a:xfrm>
        </p:grpSpPr>
        <p:sp>
          <p:nvSpPr>
            <p:cNvPr id="6" name="Freeform 6"/>
            <p:cNvSpPr/>
            <p:nvPr/>
          </p:nvSpPr>
          <p:spPr>
            <a:xfrm>
              <a:off x="0" y="0"/>
              <a:ext cx="908275" cy="1062273"/>
            </a:xfrm>
            <a:custGeom>
              <a:avLst/>
              <a:gdLst/>
              <a:ahLst/>
              <a:cxnLst/>
              <a:rect l="l" t="t" r="r" b="b"/>
              <a:pathLst>
                <a:path w="908275" h="1062273">
                  <a:moveTo>
                    <a:pt x="0" y="0"/>
                  </a:moveTo>
                  <a:lnTo>
                    <a:pt x="908275" y="0"/>
                  </a:lnTo>
                  <a:lnTo>
                    <a:pt x="908275" y="1062273"/>
                  </a:lnTo>
                  <a:lnTo>
                    <a:pt x="0" y="1062273"/>
                  </a:lnTo>
                  <a:close/>
                </a:path>
              </a:pathLst>
            </a:custGeom>
            <a:solidFill>
              <a:srgbClr val="E7DDD3"/>
            </a:solidFill>
          </p:spPr>
        </p:sp>
        <p:sp>
          <p:nvSpPr>
            <p:cNvPr id="7" name="TextBox 7"/>
            <p:cNvSpPr txBox="1"/>
            <p:nvPr/>
          </p:nvSpPr>
          <p:spPr>
            <a:xfrm>
              <a:off x="0" y="-47625"/>
              <a:ext cx="908275" cy="110989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8236742" y="5889609"/>
            <a:ext cx="657929" cy="698573"/>
          </a:xfrm>
          <a:custGeom>
            <a:avLst/>
            <a:gdLst/>
            <a:ahLst/>
            <a:cxnLst/>
            <a:rect l="l" t="t" r="r" b="b"/>
            <a:pathLst>
              <a:path w="657929" h="698573">
                <a:moveTo>
                  <a:pt x="0" y="0"/>
                </a:moveTo>
                <a:lnTo>
                  <a:pt x="657930" y="0"/>
                </a:lnTo>
                <a:lnTo>
                  <a:pt x="657930" y="698573"/>
                </a:lnTo>
                <a:lnTo>
                  <a:pt x="0" y="69857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9390462" y="5875156"/>
            <a:ext cx="837958" cy="713026"/>
          </a:xfrm>
          <a:custGeom>
            <a:avLst/>
            <a:gdLst/>
            <a:ahLst/>
            <a:cxnLst/>
            <a:rect l="l" t="t" r="r" b="b"/>
            <a:pathLst>
              <a:path w="837958" h="713026">
                <a:moveTo>
                  <a:pt x="0" y="0"/>
                </a:moveTo>
                <a:lnTo>
                  <a:pt x="837958" y="0"/>
                </a:lnTo>
                <a:lnTo>
                  <a:pt x="837958" y="713026"/>
                </a:lnTo>
                <a:lnTo>
                  <a:pt x="0" y="71302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Freeform 10"/>
          <p:cNvSpPr/>
          <p:nvPr/>
        </p:nvSpPr>
        <p:spPr>
          <a:xfrm>
            <a:off x="16041215" y="4927601"/>
            <a:ext cx="4493571" cy="5787972"/>
          </a:xfrm>
          <a:custGeom>
            <a:avLst/>
            <a:gdLst/>
            <a:ahLst/>
            <a:cxnLst/>
            <a:rect l="l" t="t" r="r" b="b"/>
            <a:pathLst>
              <a:path w="4493571" h="5787972">
                <a:moveTo>
                  <a:pt x="0" y="0"/>
                </a:moveTo>
                <a:lnTo>
                  <a:pt x="4493570" y="0"/>
                </a:lnTo>
                <a:lnTo>
                  <a:pt x="4493570" y="5787971"/>
                </a:lnTo>
                <a:lnTo>
                  <a:pt x="0" y="578797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1" name="TextBox 11"/>
          <p:cNvSpPr txBox="1"/>
          <p:nvPr/>
        </p:nvSpPr>
        <p:spPr>
          <a:xfrm>
            <a:off x="4112316" y="3283484"/>
            <a:ext cx="9564711" cy="1889126"/>
          </a:xfrm>
          <a:prstGeom prst="rect">
            <a:avLst/>
          </a:prstGeom>
        </p:spPr>
        <p:txBody>
          <a:bodyPr lIns="0" tIns="0" rIns="0" bIns="0" rtlCol="0" anchor="t">
            <a:spAutoFit/>
          </a:bodyPr>
          <a:lstStyle/>
          <a:p>
            <a:pPr>
              <a:lnSpc>
                <a:spcPts val="14000"/>
              </a:lnSpc>
            </a:pPr>
            <a:r>
              <a:rPr lang="en-US" sz="14000" dirty="0">
                <a:solidFill>
                  <a:srgbClr val="492D1A"/>
                </a:solidFill>
                <a:latin typeface="Catchy Mager"/>
              </a:rPr>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DDD3"/>
        </a:solidFill>
        <a:effectLst/>
      </p:bgPr>
    </p:bg>
    <p:spTree>
      <p:nvGrpSpPr>
        <p:cNvPr id="1" name=""/>
        <p:cNvGrpSpPr/>
        <p:nvPr/>
      </p:nvGrpSpPr>
      <p:grpSpPr>
        <a:xfrm>
          <a:off x="0" y="0"/>
          <a:ext cx="0" cy="0"/>
          <a:chOff x="0" y="0"/>
          <a:chExt cx="0" cy="0"/>
        </a:xfrm>
      </p:grpSpPr>
      <p:grpSp>
        <p:nvGrpSpPr>
          <p:cNvPr id="2" name="Group 2"/>
          <p:cNvGrpSpPr/>
          <p:nvPr/>
        </p:nvGrpSpPr>
        <p:grpSpPr>
          <a:xfrm>
            <a:off x="9464188" y="3623146"/>
            <a:ext cx="8823812" cy="3497909"/>
            <a:chOff x="0" y="0"/>
            <a:chExt cx="2323967" cy="921260"/>
          </a:xfrm>
        </p:grpSpPr>
        <p:sp>
          <p:nvSpPr>
            <p:cNvPr id="3" name="Freeform 3"/>
            <p:cNvSpPr/>
            <p:nvPr/>
          </p:nvSpPr>
          <p:spPr>
            <a:xfrm>
              <a:off x="0" y="0"/>
              <a:ext cx="2323967" cy="921260"/>
            </a:xfrm>
            <a:custGeom>
              <a:avLst/>
              <a:gdLst/>
              <a:ahLst/>
              <a:cxnLst/>
              <a:rect l="l" t="t" r="r" b="b"/>
              <a:pathLst>
                <a:path w="2323967" h="921260">
                  <a:moveTo>
                    <a:pt x="0" y="0"/>
                  </a:moveTo>
                  <a:lnTo>
                    <a:pt x="2323967" y="0"/>
                  </a:lnTo>
                  <a:lnTo>
                    <a:pt x="2323967" y="921260"/>
                  </a:lnTo>
                  <a:lnTo>
                    <a:pt x="0" y="921260"/>
                  </a:lnTo>
                  <a:close/>
                </a:path>
              </a:pathLst>
            </a:custGeom>
            <a:solidFill>
              <a:srgbClr val="C9AF7F"/>
            </a:solidFill>
          </p:spPr>
        </p:sp>
        <p:sp>
          <p:nvSpPr>
            <p:cNvPr id="4" name="TextBox 4"/>
            <p:cNvSpPr txBox="1"/>
            <p:nvPr/>
          </p:nvSpPr>
          <p:spPr>
            <a:xfrm>
              <a:off x="0" y="-47625"/>
              <a:ext cx="2323967" cy="96888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8641103"/>
            <a:ext cx="1849117" cy="1645897"/>
            <a:chOff x="0" y="0"/>
            <a:chExt cx="487010" cy="433487"/>
          </a:xfrm>
        </p:grpSpPr>
        <p:sp>
          <p:nvSpPr>
            <p:cNvPr id="6" name="Freeform 6"/>
            <p:cNvSpPr/>
            <p:nvPr/>
          </p:nvSpPr>
          <p:spPr>
            <a:xfrm>
              <a:off x="0" y="0"/>
              <a:ext cx="487010" cy="433487"/>
            </a:xfrm>
            <a:custGeom>
              <a:avLst/>
              <a:gdLst/>
              <a:ahLst/>
              <a:cxnLst/>
              <a:rect l="l" t="t" r="r" b="b"/>
              <a:pathLst>
                <a:path w="487010" h="433487">
                  <a:moveTo>
                    <a:pt x="0" y="0"/>
                  </a:moveTo>
                  <a:lnTo>
                    <a:pt x="487010" y="0"/>
                  </a:lnTo>
                  <a:lnTo>
                    <a:pt x="487010" y="433487"/>
                  </a:lnTo>
                  <a:lnTo>
                    <a:pt x="0" y="433487"/>
                  </a:lnTo>
                  <a:close/>
                </a:path>
              </a:pathLst>
            </a:custGeom>
            <a:solidFill>
              <a:srgbClr val="CFBDAA"/>
            </a:solidFill>
          </p:spPr>
        </p:sp>
        <p:sp>
          <p:nvSpPr>
            <p:cNvPr id="7" name="TextBox 7"/>
            <p:cNvSpPr txBox="1"/>
            <p:nvPr/>
          </p:nvSpPr>
          <p:spPr>
            <a:xfrm>
              <a:off x="0" y="-47625"/>
              <a:ext cx="487010" cy="48111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549696"/>
            <a:ext cx="9381648" cy="3883024"/>
          </a:xfrm>
          <a:prstGeom prst="rect">
            <a:avLst/>
          </a:prstGeom>
        </p:spPr>
        <p:txBody>
          <a:bodyPr lIns="0" tIns="0" rIns="0" bIns="0" rtlCol="0" anchor="t">
            <a:spAutoFit/>
          </a:bodyPr>
          <a:lstStyle/>
          <a:p>
            <a:pPr>
              <a:lnSpc>
                <a:spcPts val="9999"/>
              </a:lnSpc>
            </a:pPr>
            <a:r>
              <a:rPr lang="en-US" sz="9999">
                <a:solidFill>
                  <a:srgbClr val="492D1A"/>
                </a:solidFill>
                <a:latin typeface="Catchy Mager"/>
              </a:rPr>
              <a:t>About the Owner</a:t>
            </a:r>
          </a:p>
          <a:p>
            <a:pPr>
              <a:lnSpc>
                <a:spcPts val="9999"/>
              </a:lnSpc>
            </a:pPr>
            <a:endParaRPr lang="en-US" sz="9999">
              <a:solidFill>
                <a:srgbClr val="492D1A"/>
              </a:solidFill>
              <a:latin typeface="Catchy Mager"/>
            </a:endParaRPr>
          </a:p>
        </p:txBody>
      </p:sp>
      <p:sp>
        <p:nvSpPr>
          <p:cNvPr id="9" name="TextBox 9"/>
          <p:cNvSpPr txBox="1"/>
          <p:nvPr/>
        </p:nvSpPr>
        <p:spPr>
          <a:xfrm>
            <a:off x="13961019" y="1104900"/>
            <a:ext cx="3298281" cy="472440"/>
          </a:xfrm>
          <a:prstGeom prst="rect">
            <a:avLst/>
          </a:prstGeom>
        </p:spPr>
        <p:txBody>
          <a:bodyPr lIns="0" tIns="0" rIns="0" bIns="0" rtlCol="0" anchor="t">
            <a:spAutoFit/>
          </a:bodyPr>
          <a:lstStyle/>
          <a:p>
            <a:pPr algn="r">
              <a:lnSpc>
                <a:spcPts val="3600"/>
              </a:lnSpc>
            </a:pPr>
            <a:r>
              <a:rPr lang="en-US" sz="3600">
                <a:solidFill>
                  <a:srgbClr val="76553B"/>
                </a:solidFill>
                <a:latin typeface="Nourd Light"/>
              </a:rPr>
              <a:t>R.S</a:t>
            </a:r>
          </a:p>
        </p:txBody>
      </p:sp>
      <p:sp>
        <p:nvSpPr>
          <p:cNvPr id="10" name="Freeform 10"/>
          <p:cNvSpPr/>
          <p:nvPr/>
        </p:nvSpPr>
        <p:spPr>
          <a:xfrm>
            <a:off x="2290303" y="8948016"/>
            <a:ext cx="1175029" cy="1338984"/>
          </a:xfrm>
          <a:custGeom>
            <a:avLst/>
            <a:gdLst/>
            <a:ahLst/>
            <a:cxnLst/>
            <a:rect l="l" t="t" r="r" b="b"/>
            <a:pathLst>
              <a:path w="1175029" h="1338984">
                <a:moveTo>
                  <a:pt x="0" y="0"/>
                </a:moveTo>
                <a:lnTo>
                  <a:pt x="1175029" y="0"/>
                </a:lnTo>
                <a:lnTo>
                  <a:pt x="1175029" y="1338984"/>
                </a:lnTo>
                <a:lnTo>
                  <a:pt x="0" y="1338984"/>
                </a:lnTo>
                <a:lnTo>
                  <a:pt x="0" y="0"/>
                </a:lnTo>
                <a:close/>
              </a:path>
            </a:pathLst>
          </a:custGeom>
          <a:blipFill>
            <a:blip r:embed="rId2">
              <a:extLst>
                <a:ext uri="{96DAC541-7B7A-43D3-8B79-37D633B846F1}">
                  <asvg:svgBlip xmlns="" xmlns:asvg="http://schemas.microsoft.com/office/drawing/2016/SVG/main" r:embed="rId3"/>
                </a:ext>
              </a:extLst>
            </a:blip>
            <a:stretch>
              <a:fillRect b="-13033"/>
            </a:stretch>
          </a:blipFill>
        </p:spPr>
      </p:sp>
      <p:sp>
        <p:nvSpPr>
          <p:cNvPr id="11" name="Freeform 11"/>
          <p:cNvSpPr/>
          <p:nvPr/>
        </p:nvSpPr>
        <p:spPr>
          <a:xfrm>
            <a:off x="10167641" y="2131334"/>
            <a:ext cx="4917366" cy="6019442"/>
          </a:xfrm>
          <a:custGeom>
            <a:avLst/>
            <a:gdLst/>
            <a:ahLst/>
            <a:cxnLst/>
            <a:rect l="l" t="t" r="r" b="b"/>
            <a:pathLst>
              <a:path w="4917366" h="6019442">
                <a:moveTo>
                  <a:pt x="0" y="0"/>
                </a:moveTo>
                <a:lnTo>
                  <a:pt x="4917366" y="0"/>
                </a:lnTo>
                <a:lnTo>
                  <a:pt x="4917366" y="6019442"/>
                </a:lnTo>
                <a:lnTo>
                  <a:pt x="0" y="6019442"/>
                </a:lnTo>
                <a:lnTo>
                  <a:pt x="0" y="0"/>
                </a:lnTo>
                <a:close/>
              </a:path>
            </a:pathLst>
          </a:custGeom>
          <a:blipFill>
            <a:blip r:embed="rId4"/>
            <a:stretch>
              <a:fillRect t="-10818" b="-10899"/>
            </a:stretch>
          </a:blipFill>
        </p:spPr>
      </p:sp>
      <p:sp>
        <p:nvSpPr>
          <p:cNvPr id="12" name="TextBox 12"/>
          <p:cNvSpPr txBox="1"/>
          <p:nvPr/>
        </p:nvSpPr>
        <p:spPr>
          <a:xfrm>
            <a:off x="450246" y="3556471"/>
            <a:ext cx="8693754" cy="4291713"/>
          </a:xfrm>
          <a:prstGeom prst="rect">
            <a:avLst/>
          </a:prstGeom>
        </p:spPr>
        <p:txBody>
          <a:bodyPr lIns="0" tIns="0" rIns="0" bIns="0" rtlCol="0" anchor="t">
            <a:spAutoFit/>
          </a:bodyPr>
          <a:lstStyle/>
          <a:p>
            <a:pPr>
              <a:lnSpc>
                <a:spcPts val="3127"/>
              </a:lnSpc>
            </a:pPr>
            <a:r>
              <a:rPr lang="en-US" sz="2142">
                <a:solidFill>
                  <a:srgbClr val="000000"/>
                </a:solidFill>
                <a:latin typeface="Anonymous Pro"/>
              </a:rPr>
              <a:t>ART PLANET IS A SMALL BUSINESS OWNED BY RAHAF, A REMARKABLE  ARTIST. RAHAF DISCOVERED HER PASSION FOR DRAWING IN 2012 AND HAS SINCE REFINED HER TALENT. BEGINNING WITH A SIMPLE, DETAIL-LESS DRAWING, SHE EMBARKED ON SELLING HER ARTWORK AND STARTED WORKING WITH CANDLES. AFTER CREATING A CALLIGRAPHY PAINTING AND OBSERVING A HIGH DEMAND FOR IT, RAHAF SPECIALIZED IN THIS FIELD. IN ADDITION TO CREATING, RAHAF HAS BROADENED HER EXPERTISE WITH AN ART THERAPY CERTIFICATION AND KNOWLEDGE OF ART HISTORY. HER TEACHING EXPERIENCE SPANS A WIDE RANGE OF AGES, COVERING VARIOUS DRAWING TECHNIQUES. CURRENTLY,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DDD3"/>
        </a:solidFill>
        <a:effectLst/>
      </p:bgPr>
    </p:bg>
    <p:spTree>
      <p:nvGrpSpPr>
        <p:cNvPr id="1" name=""/>
        <p:cNvGrpSpPr/>
        <p:nvPr/>
      </p:nvGrpSpPr>
      <p:grpSpPr>
        <a:xfrm>
          <a:off x="0" y="0"/>
          <a:ext cx="0" cy="0"/>
          <a:chOff x="0" y="0"/>
          <a:chExt cx="0" cy="0"/>
        </a:xfrm>
      </p:grpSpPr>
      <p:grpSp>
        <p:nvGrpSpPr>
          <p:cNvPr id="2" name="Group 2"/>
          <p:cNvGrpSpPr/>
          <p:nvPr/>
        </p:nvGrpSpPr>
        <p:grpSpPr>
          <a:xfrm>
            <a:off x="10410348" y="3600450"/>
            <a:ext cx="4722067" cy="6686550"/>
            <a:chOff x="0" y="0"/>
            <a:chExt cx="1243672" cy="1761067"/>
          </a:xfrm>
        </p:grpSpPr>
        <p:sp>
          <p:nvSpPr>
            <p:cNvPr id="3" name="Freeform 3"/>
            <p:cNvSpPr/>
            <p:nvPr/>
          </p:nvSpPr>
          <p:spPr>
            <a:xfrm>
              <a:off x="0" y="0"/>
              <a:ext cx="1243672" cy="1761067"/>
            </a:xfrm>
            <a:custGeom>
              <a:avLst/>
              <a:gdLst/>
              <a:ahLst/>
              <a:cxnLst/>
              <a:rect l="l" t="t" r="r" b="b"/>
              <a:pathLst>
                <a:path w="1243672" h="1761067">
                  <a:moveTo>
                    <a:pt x="0" y="0"/>
                  </a:moveTo>
                  <a:lnTo>
                    <a:pt x="1243672" y="0"/>
                  </a:lnTo>
                  <a:lnTo>
                    <a:pt x="1243672" y="1761067"/>
                  </a:lnTo>
                  <a:lnTo>
                    <a:pt x="0" y="1761067"/>
                  </a:lnTo>
                  <a:close/>
                </a:path>
              </a:pathLst>
            </a:custGeom>
            <a:solidFill>
              <a:srgbClr val="CFBDAA"/>
            </a:solidFill>
          </p:spPr>
        </p:sp>
        <p:sp>
          <p:nvSpPr>
            <p:cNvPr id="4" name="TextBox 4"/>
            <p:cNvSpPr txBox="1"/>
            <p:nvPr/>
          </p:nvSpPr>
          <p:spPr>
            <a:xfrm>
              <a:off x="0" y="-47625"/>
              <a:ext cx="1243672" cy="180869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2097703" cy="1761879"/>
            <a:chOff x="0" y="0"/>
            <a:chExt cx="552482" cy="464034"/>
          </a:xfrm>
        </p:grpSpPr>
        <p:sp>
          <p:nvSpPr>
            <p:cNvPr id="6" name="Freeform 6"/>
            <p:cNvSpPr/>
            <p:nvPr/>
          </p:nvSpPr>
          <p:spPr>
            <a:xfrm>
              <a:off x="0" y="0"/>
              <a:ext cx="552482" cy="464034"/>
            </a:xfrm>
            <a:custGeom>
              <a:avLst/>
              <a:gdLst/>
              <a:ahLst/>
              <a:cxnLst/>
              <a:rect l="l" t="t" r="r" b="b"/>
              <a:pathLst>
                <a:path w="552482" h="464034">
                  <a:moveTo>
                    <a:pt x="0" y="0"/>
                  </a:moveTo>
                  <a:lnTo>
                    <a:pt x="552482" y="0"/>
                  </a:lnTo>
                  <a:lnTo>
                    <a:pt x="552482" y="464034"/>
                  </a:lnTo>
                  <a:lnTo>
                    <a:pt x="0" y="464034"/>
                  </a:lnTo>
                  <a:close/>
                </a:path>
              </a:pathLst>
            </a:custGeom>
            <a:solidFill>
              <a:srgbClr val="C9AF7F"/>
            </a:solidFill>
          </p:spPr>
        </p:sp>
        <p:sp>
          <p:nvSpPr>
            <p:cNvPr id="7" name="TextBox 7"/>
            <p:cNvSpPr txBox="1"/>
            <p:nvPr/>
          </p:nvSpPr>
          <p:spPr>
            <a:xfrm>
              <a:off x="0" y="-47625"/>
              <a:ext cx="552482" cy="51165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249980" y="3108138"/>
            <a:ext cx="953639" cy="95363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553B"/>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337451" y="1928350"/>
            <a:ext cx="6786596" cy="3215150"/>
          </a:xfrm>
          <a:custGeom>
            <a:avLst/>
            <a:gdLst/>
            <a:ahLst/>
            <a:cxnLst/>
            <a:rect l="l" t="t" r="r" b="b"/>
            <a:pathLst>
              <a:path w="6786596" h="3215150">
                <a:moveTo>
                  <a:pt x="0" y="0"/>
                </a:moveTo>
                <a:lnTo>
                  <a:pt x="6786595" y="0"/>
                </a:lnTo>
                <a:lnTo>
                  <a:pt x="6786595" y="3215150"/>
                </a:lnTo>
                <a:lnTo>
                  <a:pt x="0" y="3215150"/>
                </a:lnTo>
                <a:lnTo>
                  <a:pt x="0" y="0"/>
                </a:lnTo>
                <a:close/>
              </a:path>
            </a:pathLst>
          </a:custGeom>
          <a:blipFill>
            <a:blip r:embed="rId2"/>
            <a:stretch>
              <a:fillRect/>
            </a:stretch>
          </a:blipFill>
        </p:spPr>
      </p:sp>
      <p:sp>
        <p:nvSpPr>
          <p:cNvPr id="12" name="Freeform 12"/>
          <p:cNvSpPr/>
          <p:nvPr/>
        </p:nvSpPr>
        <p:spPr>
          <a:xfrm>
            <a:off x="12771381" y="5143500"/>
            <a:ext cx="3563107" cy="4538560"/>
          </a:xfrm>
          <a:custGeom>
            <a:avLst/>
            <a:gdLst/>
            <a:ahLst/>
            <a:cxnLst/>
            <a:rect l="l" t="t" r="r" b="b"/>
            <a:pathLst>
              <a:path w="3563107" h="4538560">
                <a:moveTo>
                  <a:pt x="0" y="0"/>
                </a:moveTo>
                <a:lnTo>
                  <a:pt x="3563108" y="0"/>
                </a:lnTo>
                <a:lnTo>
                  <a:pt x="3563108" y="4538560"/>
                </a:lnTo>
                <a:lnTo>
                  <a:pt x="0" y="4538560"/>
                </a:lnTo>
                <a:lnTo>
                  <a:pt x="0" y="0"/>
                </a:lnTo>
                <a:close/>
              </a:path>
            </a:pathLst>
          </a:custGeom>
          <a:blipFill>
            <a:blip r:embed="rId3"/>
            <a:stretch>
              <a:fillRect t="-35934" b="-33963"/>
            </a:stretch>
          </a:blipFill>
        </p:spPr>
      </p:sp>
      <p:sp>
        <p:nvSpPr>
          <p:cNvPr id="13" name="TextBox 13"/>
          <p:cNvSpPr txBox="1"/>
          <p:nvPr/>
        </p:nvSpPr>
        <p:spPr>
          <a:xfrm>
            <a:off x="1154634" y="5881058"/>
            <a:ext cx="7182816" cy="3102922"/>
          </a:xfrm>
          <a:prstGeom prst="rect">
            <a:avLst/>
          </a:prstGeom>
        </p:spPr>
        <p:txBody>
          <a:bodyPr lIns="0" tIns="0" rIns="0" bIns="0" rtlCol="0" anchor="t">
            <a:spAutoFit/>
          </a:bodyPr>
          <a:lstStyle/>
          <a:p>
            <a:pPr>
              <a:lnSpc>
                <a:spcPts val="3093"/>
              </a:lnSpc>
            </a:pPr>
            <a:r>
              <a:rPr lang="en-US" sz="2713">
                <a:solidFill>
                  <a:srgbClr val="76553B"/>
                </a:solidFill>
                <a:latin typeface="Nourd Light"/>
              </a:rPr>
              <a:t>Currently, she focuses</a:t>
            </a:r>
          </a:p>
          <a:p>
            <a:pPr>
              <a:lnSpc>
                <a:spcPts val="3093"/>
              </a:lnSpc>
            </a:pPr>
            <a:r>
              <a:rPr lang="en-US" sz="2713">
                <a:solidFill>
                  <a:srgbClr val="76553B"/>
                </a:solidFill>
                <a:latin typeface="Nourd Light"/>
              </a:rPr>
              <a:t>on calligraphy paintings while also teaching drawing courses.</a:t>
            </a:r>
          </a:p>
          <a:p>
            <a:pPr>
              <a:lnSpc>
                <a:spcPts val="3093"/>
              </a:lnSpc>
            </a:pPr>
            <a:r>
              <a:rPr lang="en-US" sz="2713">
                <a:solidFill>
                  <a:srgbClr val="76553B"/>
                </a:solidFill>
                <a:latin typeface="Nourd Light"/>
              </a:rPr>
              <a:t>Therefore, the business offers more than just beautiful creations;</a:t>
            </a:r>
          </a:p>
          <a:p>
            <a:pPr>
              <a:lnSpc>
                <a:spcPts val="3093"/>
              </a:lnSpc>
            </a:pPr>
            <a:r>
              <a:rPr lang="en-US" sz="2713">
                <a:solidFill>
                  <a:srgbClr val="76553B"/>
                </a:solidFill>
                <a:latin typeface="Nourd Light"/>
              </a:rPr>
              <a:t>Rahaf also opens her space for workshops and courses. Art Planet is</a:t>
            </a:r>
          </a:p>
          <a:p>
            <a:pPr algn="l">
              <a:lnSpc>
                <a:spcPts val="3093"/>
              </a:lnSpc>
            </a:pPr>
            <a:r>
              <a:rPr lang="en-US" sz="2713">
                <a:solidFill>
                  <a:srgbClr val="76553B"/>
                </a:solidFill>
                <a:latin typeface="Nourd Light"/>
              </a:rPr>
              <a:t>located in the city of Nazareth.</a:t>
            </a:r>
          </a:p>
        </p:txBody>
      </p:sp>
      <p:sp>
        <p:nvSpPr>
          <p:cNvPr id="14" name="TextBox 14"/>
          <p:cNvSpPr txBox="1"/>
          <p:nvPr/>
        </p:nvSpPr>
        <p:spPr>
          <a:xfrm>
            <a:off x="1028700" y="1780929"/>
            <a:ext cx="7182816" cy="2383071"/>
          </a:xfrm>
          <a:prstGeom prst="rect">
            <a:avLst/>
          </a:prstGeom>
        </p:spPr>
        <p:txBody>
          <a:bodyPr lIns="0" tIns="0" rIns="0" bIns="0" rtlCol="0" anchor="t">
            <a:spAutoFit/>
          </a:bodyPr>
          <a:lstStyle/>
          <a:p>
            <a:pPr>
              <a:lnSpc>
                <a:spcPts val="3093"/>
              </a:lnSpc>
            </a:pPr>
            <a:r>
              <a:rPr lang="en-US" sz="2713">
                <a:solidFill>
                  <a:srgbClr val="76553B"/>
                </a:solidFill>
                <a:latin typeface="Nourd Bold"/>
              </a:rPr>
              <a:t>the products of the bussines : </a:t>
            </a:r>
          </a:p>
          <a:p>
            <a:pPr marL="585799" lvl="1" indent="-292900">
              <a:lnSpc>
                <a:spcPts val="3093"/>
              </a:lnSpc>
              <a:buFont typeface="Arial"/>
              <a:buChar char="•"/>
            </a:pPr>
            <a:r>
              <a:rPr lang="en-US" sz="2713">
                <a:solidFill>
                  <a:srgbClr val="76553B"/>
                </a:solidFill>
                <a:latin typeface="Nourd Bold"/>
              </a:rPr>
              <a:t>candels . </a:t>
            </a:r>
          </a:p>
          <a:p>
            <a:pPr marL="585799" lvl="1" indent="-292900">
              <a:lnSpc>
                <a:spcPts val="3093"/>
              </a:lnSpc>
              <a:buFont typeface="Arial"/>
              <a:buChar char="•"/>
            </a:pPr>
            <a:r>
              <a:rPr lang="en-US" sz="2713">
                <a:solidFill>
                  <a:srgbClr val="76553B"/>
                </a:solidFill>
                <a:latin typeface="Nourd Bold"/>
              </a:rPr>
              <a:t>caligraphy painting . </a:t>
            </a:r>
          </a:p>
          <a:p>
            <a:pPr marL="585799" lvl="1" indent="-292900">
              <a:lnSpc>
                <a:spcPts val="3093"/>
              </a:lnSpc>
              <a:buFont typeface="Arial"/>
              <a:buChar char="•"/>
            </a:pPr>
            <a:r>
              <a:rPr lang="en-US" sz="2713">
                <a:solidFill>
                  <a:srgbClr val="76553B"/>
                </a:solidFill>
                <a:latin typeface="Nourd Bold"/>
              </a:rPr>
              <a:t>art courses . </a:t>
            </a:r>
          </a:p>
          <a:p>
            <a:pPr marL="585799" lvl="1" indent="-292900">
              <a:lnSpc>
                <a:spcPts val="3093"/>
              </a:lnSpc>
              <a:buFont typeface="Arial"/>
              <a:buChar char="•"/>
            </a:pPr>
            <a:r>
              <a:rPr lang="en-US" sz="2713">
                <a:solidFill>
                  <a:srgbClr val="76553B"/>
                </a:solidFill>
                <a:latin typeface="Nourd Bold"/>
              </a:rPr>
              <a:t>workshops</a:t>
            </a:r>
          </a:p>
          <a:p>
            <a:pPr algn="l">
              <a:lnSpc>
                <a:spcPts val="3690"/>
              </a:lnSpc>
            </a:pPr>
            <a:endParaRPr lang="en-US" sz="2713">
              <a:solidFill>
                <a:srgbClr val="76553B"/>
              </a:solidFill>
              <a:latin typeface="Nourd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DDD3"/>
        </a:solidFill>
        <a:effectLst/>
      </p:bgPr>
    </p:bg>
    <p:spTree>
      <p:nvGrpSpPr>
        <p:cNvPr id="1" name=""/>
        <p:cNvGrpSpPr/>
        <p:nvPr/>
      </p:nvGrpSpPr>
      <p:grpSpPr>
        <a:xfrm>
          <a:off x="0" y="0"/>
          <a:ext cx="0" cy="0"/>
          <a:chOff x="0" y="0"/>
          <a:chExt cx="0" cy="0"/>
        </a:xfrm>
      </p:grpSpPr>
      <p:grpSp>
        <p:nvGrpSpPr>
          <p:cNvPr id="2" name="Group 2"/>
          <p:cNvGrpSpPr/>
          <p:nvPr/>
        </p:nvGrpSpPr>
        <p:grpSpPr>
          <a:xfrm>
            <a:off x="-643149" y="0"/>
            <a:ext cx="1671849" cy="10287000"/>
            <a:chOff x="0" y="0"/>
            <a:chExt cx="440322" cy="2709333"/>
          </a:xfrm>
        </p:grpSpPr>
        <p:sp>
          <p:nvSpPr>
            <p:cNvPr id="3" name="Freeform 3"/>
            <p:cNvSpPr/>
            <p:nvPr/>
          </p:nvSpPr>
          <p:spPr>
            <a:xfrm>
              <a:off x="0" y="0"/>
              <a:ext cx="440322" cy="2709333"/>
            </a:xfrm>
            <a:custGeom>
              <a:avLst/>
              <a:gdLst/>
              <a:ahLst/>
              <a:cxnLst/>
              <a:rect l="l" t="t" r="r" b="b"/>
              <a:pathLst>
                <a:path w="440322" h="2709333">
                  <a:moveTo>
                    <a:pt x="0" y="0"/>
                  </a:moveTo>
                  <a:lnTo>
                    <a:pt x="440322" y="0"/>
                  </a:lnTo>
                  <a:lnTo>
                    <a:pt x="440322" y="2709333"/>
                  </a:lnTo>
                  <a:lnTo>
                    <a:pt x="0" y="2709333"/>
                  </a:lnTo>
                  <a:close/>
                </a:path>
              </a:pathLst>
            </a:custGeom>
            <a:solidFill>
              <a:srgbClr val="CFBDAA"/>
            </a:solidFill>
          </p:spPr>
        </p:sp>
        <p:sp>
          <p:nvSpPr>
            <p:cNvPr id="4" name="TextBox 4"/>
            <p:cNvSpPr txBox="1"/>
            <p:nvPr/>
          </p:nvSpPr>
          <p:spPr>
            <a:xfrm>
              <a:off x="0" y="-47625"/>
              <a:ext cx="440322"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706199" y="3261686"/>
            <a:ext cx="3649792" cy="4460921"/>
          </a:xfrm>
          <a:custGeom>
            <a:avLst/>
            <a:gdLst/>
            <a:ahLst/>
            <a:cxnLst/>
            <a:rect l="l" t="t" r="r" b="b"/>
            <a:pathLst>
              <a:path w="3649792" h="4460921">
                <a:moveTo>
                  <a:pt x="0" y="0"/>
                </a:moveTo>
                <a:lnTo>
                  <a:pt x="3649791" y="0"/>
                </a:lnTo>
                <a:lnTo>
                  <a:pt x="3649791" y="4460920"/>
                </a:lnTo>
                <a:lnTo>
                  <a:pt x="0" y="4460920"/>
                </a:lnTo>
                <a:lnTo>
                  <a:pt x="0" y="0"/>
                </a:lnTo>
                <a:close/>
              </a:path>
            </a:pathLst>
          </a:custGeom>
          <a:blipFill>
            <a:blip r:embed="rId2"/>
            <a:stretch>
              <a:fillRect t="-41278" b="-35782"/>
            </a:stretch>
          </a:blipFill>
        </p:spPr>
      </p:sp>
      <p:sp>
        <p:nvSpPr>
          <p:cNvPr id="6" name="Freeform 6"/>
          <p:cNvSpPr/>
          <p:nvPr/>
        </p:nvSpPr>
        <p:spPr>
          <a:xfrm>
            <a:off x="5820687" y="1577340"/>
            <a:ext cx="3323313" cy="4686223"/>
          </a:xfrm>
          <a:custGeom>
            <a:avLst/>
            <a:gdLst/>
            <a:ahLst/>
            <a:cxnLst/>
            <a:rect l="l" t="t" r="r" b="b"/>
            <a:pathLst>
              <a:path w="3323313" h="4686223">
                <a:moveTo>
                  <a:pt x="0" y="0"/>
                </a:moveTo>
                <a:lnTo>
                  <a:pt x="3323313" y="0"/>
                </a:lnTo>
                <a:lnTo>
                  <a:pt x="3323313" y="4686223"/>
                </a:lnTo>
                <a:lnTo>
                  <a:pt x="0" y="4686223"/>
                </a:lnTo>
                <a:lnTo>
                  <a:pt x="0" y="0"/>
                </a:lnTo>
                <a:close/>
              </a:path>
            </a:pathLst>
          </a:custGeom>
          <a:blipFill>
            <a:blip r:embed="rId3"/>
            <a:stretch>
              <a:fillRect/>
            </a:stretch>
          </a:blipFill>
        </p:spPr>
      </p:sp>
      <p:sp>
        <p:nvSpPr>
          <p:cNvPr id="7" name="Freeform 7"/>
          <p:cNvSpPr/>
          <p:nvPr/>
        </p:nvSpPr>
        <p:spPr>
          <a:xfrm>
            <a:off x="13593352" y="1504146"/>
            <a:ext cx="3665948" cy="4759417"/>
          </a:xfrm>
          <a:custGeom>
            <a:avLst/>
            <a:gdLst/>
            <a:ahLst/>
            <a:cxnLst/>
            <a:rect l="l" t="t" r="r" b="b"/>
            <a:pathLst>
              <a:path w="3665948" h="4759417">
                <a:moveTo>
                  <a:pt x="0" y="0"/>
                </a:moveTo>
                <a:lnTo>
                  <a:pt x="3665948" y="0"/>
                </a:lnTo>
                <a:lnTo>
                  <a:pt x="3665948" y="4759417"/>
                </a:lnTo>
                <a:lnTo>
                  <a:pt x="0" y="4759417"/>
                </a:lnTo>
                <a:lnTo>
                  <a:pt x="0" y="0"/>
                </a:lnTo>
                <a:close/>
              </a:path>
            </a:pathLst>
          </a:custGeom>
          <a:blipFill>
            <a:blip r:embed="rId4"/>
            <a:stretch>
              <a:fillRect/>
            </a:stretch>
          </a:blipFill>
        </p:spPr>
      </p:sp>
      <p:sp>
        <p:nvSpPr>
          <p:cNvPr id="8" name="Freeform 8"/>
          <p:cNvSpPr/>
          <p:nvPr/>
        </p:nvSpPr>
        <p:spPr>
          <a:xfrm>
            <a:off x="9434410" y="3314600"/>
            <a:ext cx="3868533" cy="5138205"/>
          </a:xfrm>
          <a:custGeom>
            <a:avLst/>
            <a:gdLst/>
            <a:ahLst/>
            <a:cxnLst/>
            <a:rect l="l" t="t" r="r" b="b"/>
            <a:pathLst>
              <a:path w="3868533" h="5138205">
                <a:moveTo>
                  <a:pt x="0" y="0"/>
                </a:moveTo>
                <a:lnTo>
                  <a:pt x="3868533" y="0"/>
                </a:lnTo>
                <a:lnTo>
                  <a:pt x="3868533" y="5138205"/>
                </a:lnTo>
                <a:lnTo>
                  <a:pt x="0" y="5138205"/>
                </a:lnTo>
                <a:lnTo>
                  <a:pt x="0" y="0"/>
                </a:lnTo>
                <a:close/>
              </a:path>
            </a:pathLst>
          </a:custGeom>
          <a:blipFill>
            <a:blip r:embed="rId5"/>
            <a:stretch>
              <a:fillRect/>
            </a:stretch>
          </a:blipFill>
        </p:spPr>
      </p:sp>
      <p:sp>
        <p:nvSpPr>
          <p:cNvPr id="9" name="TextBox 9"/>
          <p:cNvSpPr txBox="1"/>
          <p:nvPr/>
        </p:nvSpPr>
        <p:spPr>
          <a:xfrm>
            <a:off x="4980691" y="815975"/>
            <a:ext cx="5003306" cy="761365"/>
          </a:xfrm>
          <a:prstGeom prst="rect">
            <a:avLst/>
          </a:prstGeom>
        </p:spPr>
        <p:txBody>
          <a:bodyPr lIns="0" tIns="0" rIns="0" bIns="0" rtlCol="0" anchor="t">
            <a:spAutoFit/>
          </a:bodyPr>
          <a:lstStyle/>
          <a:p>
            <a:pPr algn="ctr">
              <a:lnSpc>
                <a:spcPts val="5600"/>
              </a:lnSpc>
            </a:pPr>
            <a:r>
              <a:rPr lang="en-US" sz="5600">
                <a:solidFill>
                  <a:srgbClr val="492D1A"/>
                </a:solidFill>
                <a:latin typeface="Catchy Mager"/>
              </a:rPr>
              <a:t>2</a:t>
            </a:r>
          </a:p>
        </p:txBody>
      </p:sp>
      <p:sp>
        <p:nvSpPr>
          <p:cNvPr id="10" name="TextBox 10"/>
          <p:cNvSpPr txBox="1"/>
          <p:nvPr/>
        </p:nvSpPr>
        <p:spPr>
          <a:xfrm>
            <a:off x="8777043" y="2553235"/>
            <a:ext cx="5003306" cy="761365"/>
          </a:xfrm>
          <a:prstGeom prst="rect">
            <a:avLst/>
          </a:prstGeom>
        </p:spPr>
        <p:txBody>
          <a:bodyPr lIns="0" tIns="0" rIns="0" bIns="0" rtlCol="0" anchor="t">
            <a:spAutoFit/>
          </a:bodyPr>
          <a:lstStyle/>
          <a:p>
            <a:pPr algn="ctr">
              <a:lnSpc>
                <a:spcPts val="5600"/>
              </a:lnSpc>
            </a:pPr>
            <a:r>
              <a:rPr lang="en-US" sz="5600">
                <a:solidFill>
                  <a:srgbClr val="492D1A"/>
                </a:solidFill>
                <a:latin typeface="Catchy Mager"/>
              </a:rPr>
              <a:t>3</a:t>
            </a:r>
          </a:p>
        </p:txBody>
      </p:sp>
      <p:sp>
        <p:nvSpPr>
          <p:cNvPr id="11" name="TextBox 11"/>
          <p:cNvSpPr txBox="1"/>
          <p:nvPr/>
        </p:nvSpPr>
        <p:spPr>
          <a:xfrm>
            <a:off x="1029442" y="2310292"/>
            <a:ext cx="5003306" cy="761365"/>
          </a:xfrm>
          <a:prstGeom prst="rect">
            <a:avLst/>
          </a:prstGeom>
        </p:spPr>
        <p:txBody>
          <a:bodyPr lIns="0" tIns="0" rIns="0" bIns="0" rtlCol="0" anchor="t">
            <a:spAutoFit/>
          </a:bodyPr>
          <a:lstStyle/>
          <a:p>
            <a:pPr algn="ctr">
              <a:lnSpc>
                <a:spcPts val="5600"/>
              </a:lnSpc>
            </a:pPr>
            <a:r>
              <a:rPr lang="en-US" sz="5600">
                <a:solidFill>
                  <a:srgbClr val="492D1A"/>
                </a:solidFill>
                <a:latin typeface="Catchy Mager"/>
              </a:rPr>
              <a:t>1</a:t>
            </a:r>
          </a:p>
        </p:txBody>
      </p:sp>
      <p:sp>
        <p:nvSpPr>
          <p:cNvPr id="12" name="TextBox 12"/>
          <p:cNvSpPr txBox="1"/>
          <p:nvPr/>
        </p:nvSpPr>
        <p:spPr>
          <a:xfrm>
            <a:off x="640528" y="532130"/>
            <a:ext cx="3298281" cy="472440"/>
          </a:xfrm>
          <a:prstGeom prst="rect">
            <a:avLst/>
          </a:prstGeom>
        </p:spPr>
        <p:txBody>
          <a:bodyPr lIns="0" tIns="0" rIns="0" bIns="0" rtlCol="0" anchor="t">
            <a:spAutoFit/>
          </a:bodyPr>
          <a:lstStyle/>
          <a:p>
            <a:pPr algn="r">
              <a:lnSpc>
                <a:spcPts val="3600"/>
              </a:lnSpc>
            </a:pPr>
            <a:r>
              <a:rPr lang="en-US" sz="3600">
                <a:solidFill>
                  <a:srgbClr val="76553B"/>
                </a:solidFill>
                <a:latin typeface="Nourd Light"/>
              </a:rPr>
              <a:t>PRODUCTS</a:t>
            </a:r>
          </a:p>
        </p:txBody>
      </p:sp>
      <p:sp>
        <p:nvSpPr>
          <p:cNvPr id="13" name="TextBox 13"/>
          <p:cNvSpPr txBox="1"/>
          <p:nvPr/>
        </p:nvSpPr>
        <p:spPr>
          <a:xfrm>
            <a:off x="12924673" y="815975"/>
            <a:ext cx="5003306" cy="761365"/>
          </a:xfrm>
          <a:prstGeom prst="rect">
            <a:avLst/>
          </a:prstGeom>
        </p:spPr>
        <p:txBody>
          <a:bodyPr lIns="0" tIns="0" rIns="0" bIns="0" rtlCol="0" anchor="t">
            <a:spAutoFit/>
          </a:bodyPr>
          <a:lstStyle/>
          <a:p>
            <a:pPr algn="ctr">
              <a:lnSpc>
                <a:spcPts val="5600"/>
              </a:lnSpc>
            </a:pPr>
            <a:r>
              <a:rPr lang="en-US" sz="5600">
                <a:solidFill>
                  <a:srgbClr val="492D1A"/>
                </a:solidFill>
                <a:latin typeface="Catchy Mager"/>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DDD3"/>
        </a:solidFill>
        <a:effectLst/>
      </p:bgPr>
    </p:bg>
    <p:spTree>
      <p:nvGrpSpPr>
        <p:cNvPr id="1" name=""/>
        <p:cNvGrpSpPr/>
        <p:nvPr/>
      </p:nvGrpSpPr>
      <p:grpSpPr>
        <a:xfrm>
          <a:off x="0" y="0"/>
          <a:ext cx="0" cy="0"/>
          <a:chOff x="0" y="0"/>
          <a:chExt cx="0" cy="0"/>
        </a:xfrm>
      </p:grpSpPr>
      <p:grpSp>
        <p:nvGrpSpPr>
          <p:cNvPr id="2" name="Group 2"/>
          <p:cNvGrpSpPr/>
          <p:nvPr/>
        </p:nvGrpSpPr>
        <p:grpSpPr>
          <a:xfrm>
            <a:off x="10333640" y="513889"/>
            <a:ext cx="6360069" cy="4144323"/>
            <a:chOff x="0" y="0"/>
            <a:chExt cx="1675080" cy="1091509"/>
          </a:xfrm>
        </p:grpSpPr>
        <p:sp>
          <p:nvSpPr>
            <p:cNvPr id="3" name="Freeform 3"/>
            <p:cNvSpPr/>
            <p:nvPr/>
          </p:nvSpPr>
          <p:spPr>
            <a:xfrm>
              <a:off x="0" y="0"/>
              <a:ext cx="1675080" cy="1091509"/>
            </a:xfrm>
            <a:custGeom>
              <a:avLst/>
              <a:gdLst/>
              <a:ahLst/>
              <a:cxnLst/>
              <a:rect l="l" t="t" r="r" b="b"/>
              <a:pathLst>
                <a:path w="1675080" h="1091509">
                  <a:moveTo>
                    <a:pt x="0" y="0"/>
                  </a:moveTo>
                  <a:lnTo>
                    <a:pt x="1675080" y="0"/>
                  </a:lnTo>
                  <a:lnTo>
                    <a:pt x="1675080" y="1091509"/>
                  </a:lnTo>
                  <a:lnTo>
                    <a:pt x="0" y="1091509"/>
                  </a:lnTo>
                  <a:close/>
                </a:path>
              </a:pathLst>
            </a:custGeom>
            <a:solidFill>
              <a:srgbClr val="CFBDAA"/>
            </a:solidFill>
          </p:spPr>
        </p:sp>
        <p:sp>
          <p:nvSpPr>
            <p:cNvPr id="4" name="TextBox 4"/>
            <p:cNvSpPr txBox="1"/>
            <p:nvPr/>
          </p:nvSpPr>
          <p:spPr>
            <a:xfrm>
              <a:off x="0" y="-47625"/>
              <a:ext cx="1675080" cy="113913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22382" y="6808322"/>
            <a:ext cx="3044131" cy="3921012"/>
          </a:xfrm>
          <a:custGeom>
            <a:avLst/>
            <a:gdLst/>
            <a:ahLst/>
            <a:cxnLst/>
            <a:rect l="l" t="t" r="r" b="b"/>
            <a:pathLst>
              <a:path w="3044131" h="3921012">
                <a:moveTo>
                  <a:pt x="0" y="0"/>
                </a:moveTo>
                <a:lnTo>
                  <a:pt x="3044131" y="0"/>
                </a:lnTo>
                <a:lnTo>
                  <a:pt x="3044131" y="3921012"/>
                </a:lnTo>
                <a:lnTo>
                  <a:pt x="0" y="39210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1199683" y="1167172"/>
            <a:ext cx="5418720" cy="982980"/>
          </a:xfrm>
          <a:prstGeom prst="rect">
            <a:avLst/>
          </a:prstGeom>
        </p:spPr>
        <p:txBody>
          <a:bodyPr lIns="0" tIns="0" rIns="0" bIns="0" rtlCol="0" anchor="t">
            <a:spAutoFit/>
          </a:bodyPr>
          <a:lstStyle/>
          <a:p>
            <a:pPr>
              <a:lnSpc>
                <a:spcPts val="7200"/>
              </a:lnSpc>
            </a:pPr>
            <a:r>
              <a:rPr lang="en-US" sz="7200">
                <a:solidFill>
                  <a:srgbClr val="492D1A"/>
                </a:solidFill>
                <a:latin typeface="Catchy Mager"/>
              </a:rPr>
              <a:t>Problem</a:t>
            </a:r>
          </a:p>
        </p:txBody>
      </p:sp>
      <p:sp>
        <p:nvSpPr>
          <p:cNvPr id="7" name="TextBox 7"/>
          <p:cNvSpPr txBox="1"/>
          <p:nvPr/>
        </p:nvSpPr>
        <p:spPr>
          <a:xfrm>
            <a:off x="1199683" y="2555727"/>
            <a:ext cx="9431832" cy="4252595"/>
          </a:xfrm>
          <a:prstGeom prst="rect">
            <a:avLst/>
          </a:prstGeom>
        </p:spPr>
        <p:txBody>
          <a:bodyPr lIns="0" tIns="0" rIns="0" bIns="0" rtlCol="0" anchor="t">
            <a:spAutoFit/>
          </a:bodyPr>
          <a:lstStyle/>
          <a:p>
            <a:pPr>
              <a:lnSpc>
                <a:spcPts val="2799"/>
              </a:lnSpc>
            </a:pPr>
            <a:r>
              <a:rPr lang="en-US" sz="2799">
                <a:solidFill>
                  <a:srgbClr val="492D1A"/>
                </a:solidFill>
                <a:latin typeface="Nourd Light"/>
              </a:rPr>
              <a:t>Rahaf managed all her orders through WhatsApp or Instagram,</a:t>
            </a:r>
          </a:p>
          <a:p>
            <a:pPr>
              <a:lnSpc>
                <a:spcPts val="2799"/>
              </a:lnSpc>
            </a:pPr>
            <a:r>
              <a:rPr lang="en-US" sz="2799">
                <a:solidFill>
                  <a:srgbClr val="492D1A"/>
                </a:solidFill>
                <a:latin typeface="Nourd Light"/>
              </a:rPr>
              <a:t> and recorded them in her business journal. However, she often</a:t>
            </a:r>
          </a:p>
          <a:p>
            <a:pPr>
              <a:lnSpc>
                <a:spcPts val="2799"/>
              </a:lnSpc>
            </a:pPr>
            <a:r>
              <a:rPr lang="en-US" sz="2799">
                <a:solidFill>
                  <a:srgbClr val="492D1A"/>
                </a:solidFill>
                <a:latin typeface="Nourd Light"/>
              </a:rPr>
              <a:t> faced difficulties with ensuring accuracy, as orders would</a:t>
            </a:r>
          </a:p>
          <a:p>
            <a:pPr>
              <a:lnSpc>
                <a:spcPts val="2799"/>
              </a:lnSpc>
            </a:pPr>
            <a:r>
              <a:rPr lang="en-US" sz="2799">
                <a:solidFill>
                  <a:srgbClr val="492D1A"/>
                </a:solidFill>
                <a:latin typeface="Nourd Light"/>
              </a:rPr>
              <a:t> occasionally have missing items or incorrect products. This led to customer dissatisfaction and adversely impacted her business.</a:t>
            </a:r>
          </a:p>
          <a:p>
            <a:pPr>
              <a:lnSpc>
                <a:spcPts val="2799"/>
              </a:lnSpc>
            </a:pPr>
            <a:r>
              <a:rPr lang="en-US" sz="2799">
                <a:solidFill>
                  <a:srgbClr val="492D1A"/>
                </a:solidFill>
                <a:latin typeface="Nourd Light"/>
              </a:rPr>
              <a:t>She also dealt with clients who were reluctant to pay after placing their orders or cancelled it. These challenges added to the complexity of managing her business efficiently.</a:t>
            </a:r>
          </a:p>
          <a:p>
            <a:pPr>
              <a:lnSpc>
                <a:spcPts val="2799"/>
              </a:lnSpc>
            </a:pPr>
            <a:endParaRPr lang="en-US" sz="2799">
              <a:solidFill>
                <a:srgbClr val="492D1A"/>
              </a:solidFill>
              <a:latin typeface="Nourd Light"/>
            </a:endParaRPr>
          </a:p>
        </p:txBody>
      </p:sp>
      <p:sp>
        <p:nvSpPr>
          <p:cNvPr id="8" name="Freeform 8"/>
          <p:cNvSpPr/>
          <p:nvPr/>
        </p:nvSpPr>
        <p:spPr>
          <a:xfrm>
            <a:off x="14599194" y="2481903"/>
            <a:ext cx="2951979" cy="6388412"/>
          </a:xfrm>
          <a:custGeom>
            <a:avLst/>
            <a:gdLst/>
            <a:ahLst/>
            <a:cxnLst/>
            <a:rect l="l" t="t" r="r" b="b"/>
            <a:pathLst>
              <a:path w="2951979" h="6388412">
                <a:moveTo>
                  <a:pt x="0" y="0"/>
                </a:moveTo>
                <a:lnTo>
                  <a:pt x="2951978" y="0"/>
                </a:lnTo>
                <a:lnTo>
                  <a:pt x="2951978" y="6388412"/>
                </a:lnTo>
                <a:lnTo>
                  <a:pt x="0" y="6388412"/>
                </a:lnTo>
                <a:lnTo>
                  <a:pt x="0" y="0"/>
                </a:lnTo>
                <a:close/>
              </a:path>
            </a:pathLst>
          </a:custGeom>
          <a:blipFill>
            <a:blip r:embed="rId4"/>
            <a:stretch>
              <a:fillRect/>
            </a:stretch>
          </a:blipFill>
        </p:spPr>
      </p:sp>
      <p:grpSp>
        <p:nvGrpSpPr>
          <p:cNvPr id="9" name="Group 9"/>
          <p:cNvGrpSpPr/>
          <p:nvPr/>
        </p:nvGrpSpPr>
        <p:grpSpPr>
          <a:xfrm>
            <a:off x="15230043" y="8413160"/>
            <a:ext cx="1690280" cy="169028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553B"/>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798123" y="1601512"/>
            <a:ext cx="3634464" cy="4802463"/>
          </a:xfrm>
          <a:custGeom>
            <a:avLst/>
            <a:gdLst/>
            <a:ahLst/>
            <a:cxnLst/>
            <a:rect l="l" t="t" r="r" b="b"/>
            <a:pathLst>
              <a:path w="3634464" h="4802463">
                <a:moveTo>
                  <a:pt x="0" y="0"/>
                </a:moveTo>
                <a:lnTo>
                  <a:pt x="3634464" y="0"/>
                </a:lnTo>
                <a:lnTo>
                  <a:pt x="3634464" y="4802463"/>
                </a:lnTo>
                <a:lnTo>
                  <a:pt x="0" y="4802463"/>
                </a:lnTo>
                <a:lnTo>
                  <a:pt x="0" y="0"/>
                </a:lnTo>
                <a:close/>
              </a:path>
            </a:pathLst>
          </a:custGeom>
          <a:blipFill>
            <a:blip r:embed="rId5"/>
            <a:stretch>
              <a:fillRect/>
            </a:stretch>
          </a:blipFill>
        </p:spPr>
      </p:sp>
      <p:sp>
        <p:nvSpPr>
          <p:cNvPr id="13" name="TextBox 13"/>
          <p:cNvSpPr txBox="1"/>
          <p:nvPr/>
        </p:nvSpPr>
        <p:spPr>
          <a:xfrm>
            <a:off x="14599194" y="315769"/>
            <a:ext cx="3298281" cy="472440"/>
          </a:xfrm>
          <a:prstGeom prst="rect">
            <a:avLst/>
          </a:prstGeom>
        </p:spPr>
        <p:txBody>
          <a:bodyPr lIns="0" tIns="0" rIns="0" bIns="0" rtlCol="0" anchor="t">
            <a:spAutoFit/>
          </a:bodyPr>
          <a:lstStyle/>
          <a:p>
            <a:pPr algn="r">
              <a:lnSpc>
                <a:spcPts val="3600"/>
              </a:lnSpc>
            </a:pPr>
            <a:r>
              <a:rPr lang="en-US" sz="3600">
                <a:solidFill>
                  <a:srgbClr val="76553B"/>
                </a:solidFill>
                <a:latin typeface="Nourd Light"/>
              </a:rPr>
              <a:t>PROBLEM ONE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DDD3"/>
        </a:solidFill>
        <a:effectLst/>
      </p:bgPr>
    </p:bg>
    <p:spTree>
      <p:nvGrpSpPr>
        <p:cNvPr id="1" name=""/>
        <p:cNvGrpSpPr/>
        <p:nvPr/>
      </p:nvGrpSpPr>
      <p:grpSpPr>
        <a:xfrm>
          <a:off x="0" y="0"/>
          <a:ext cx="0" cy="0"/>
          <a:chOff x="0" y="0"/>
          <a:chExt cx="0" cy="0"/>
        </a:xfrm>
      </p:grpSpPr>
      <p:grpSp>
        <p:nvGrpSpPr>
          <p:cNvPr id="2" name="Group 2"/>
          <p:cNvGrpSpPr/>
          <p:nvPr/>
        </p:nvGrpSpPr>
        <p:grpSpPr>
          <a:xfrm>
            <a:off x="6015891" y="3630350"/>
            <a:ext cx="1430512" cy="143051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5A3E"/>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44000" y="3190073"/>
            <a:ext cx="9144000" cy="336383"/>
            <a:chOff x="0" y="0"/>
            <a:chExt cx="2408296" cy="88595"/>
          </a:xfrm>
        </p:grpSpPr>
        <p:sp>
          <p:nvSpPr>
            <p:cNvPr id="6" name="Freeform 6"/>
            <p:cNvSpPr/>
            <p:nvPr/>
          </p:nvSpPr>
          <p:spPr>
            <a:xfrm>
              <a:off x="0" y="0"/>
              <a:ext cx="2408296" cy="88595"/>
            </a:xfrm>
            <a:custGeom>
              <a:avLst/>
              <a:gdLst/>
              <a:ahLst/>
              <a:cxnLst/>
              <a:rect l="l" t="t" r="r" b="b"/>
              <a:pathLst>
                <a:path w="2408296" h="88595">
                  <a:moveTo>
                    <a:pt x="0" y="0"/>
                  </a:moveTo>
                  <a:lnTo>
                    <a:pt x="2408296" y="0"/>
                  </a:lnTo>
                  <a:lnTo>
                    <a:pt x="2408296" y="88595"/>
                  </a:lnTo>
                  <a:lnTo>
                    <a:pt x="0" y="88595"/>
                  </a:lnTo>
                  <a:close/>
                </a:path>
              </a:pathLst>
            </a:custGeom>
            <a:solidFill>
              <a:srgbClr val="CFBDAA"/>
            </a:solidFill>
          </p:spPr>
        </p:sp>
        <p:sp>
          <p:nvSpPr>
            <p:cNvPr id="7" name="TextBox 7"/>
            <p:cNvSpPr txBox="1"/>
            <p:nvPr/>
          </p:nvSpPr>
          <p:spPr>
            <a:xfrm>
              <a:off x="0" y="-47625"/>
              <a:ext cx="2408296" cy="13622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9442" y="9258300"/>
            <a:ext cx="7168641" cy="1028700"/>
            <a:chOff x="0" y="0"/>
            <a:chExt cx="1888037" cy="270933"/>
          </a:xfrm>
        </p:grpSpPr>
        <p:sp>
          <p:nvSpPr>
            <p:cNvPr id="9" name="Freeform 9"/>
            <p:cNvSpPr/>
            <p:nvPr/>
          </p:nvSpPr>
          <p:spPr>
            <a:xfrm>
              <a:off x="0" y="0"/>
              <a:ext cx="1888037" cy="270933"/>
            </a:xfrm>
            <a:custGeom>
              <a:avLst/>
              <a:gdLst/>
              <a:ahLst/>
              <a:cxnLst/>
              <a:rect l="l" t="t" r="r" b="b"/>
              <a:pathLst>
                <a:path w="1888037" h="270933">
                  <a:moveTo>
                    <a:pt x="0" y="0"/>
                  </a:moveTo>
                  <a:lnTo>
                    <a:pt x="1888037" y="0"/>
                  </a:lnTo>
                  <a:lnTo>
                    <a:pt x="1888037" y="270933"/>
                  </a:lnTo>
                  <a:lnTo>
                    <a:pt x="0" y="270933"/>
                  </a:lnTo>
                  <a:close/>
                </a:path>
              </a:pathLst>
            </a:custGeom>
            <a:solidFill>
              <a:srgbClr val="CFBDAA"/>
            </a:solidFill>
          </p:spPr>
        </p:sp>
        <p:sp>
          <p:nvSpPr>
            <p:cNvPr id="10" name="TextBox 10"/>
            <p:cNvSpPr txBox="1"/>
            <p:nvPr/>
          </p:nvSpPr>
          <p:spPr>
            <a:xfrm>
              <a:off x="0" y="-47625"/>
              <a:ext cx="1888037" cy="31855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8700" y="2662479"/>
            <a:ext cx="4538750" cy="6067183"/>
          </a:xfrm>
          <a:custGeom>
            <a:avLst/>
            <a:gdLst/>
            <a:ahLst/>
            <a:cxnLst/>
            <a:rect l="l" t="t" r="r" b="b"/>
            <a:pathLst>
              <a:path w="4538750" h="6067183">
                <a:moveTo>
                  <a:pt x="0" y="0"/>
                </a:moveTo>
                <a:lnTo>
                  <a:pt x="4538750" y="0"/>
                </a:lnTo>
                <a:lnTo>
                  <a:pt x="4538750" y="6067183"/>
                </a:lnTo>
                <a:lnTo>
                  <a:pt x="0" y="6067183"/>
                </a:lnTo>
                <a:lnTo>
                  <a:pt x="0" y="0"/>
                </a:lnTo>
                <a:close/>
              </a:path>
            </a:pathLst>
          </a:custGeom>
          <a:blipFill>
            <a:blip r:embed="rId2"/>
            <a:stretch>
              <a:fillRect/>
            </a:stretch>
          </a:blipFill>
        </p:spPr>
      </p:sp>
      <p:sp>
        <p:nvSpPr>
          <p:cNvPr id="12" name="TextBox 12"/>
          <p:cNvSpPr txBox="1"/>
          <p:nvPr/>
        </p:nvSpPr>
        <p:spPr>
          <a:xfrm>
            <a:off x="1029442" y="1320855"/>
            <a:ext cx="7168641" cy="1195069"/>
          </a:xfrm>
          <a:prstGeom prst="rect">
            <a:avLst/>
          </a:prstGeom>
        </p:spPr>
        <p:txBody>
          <a:bodyPr lIns="0" tIns="0" rIns="0" bIns="0" rtlCol="0" anchor="t">
            <a:spAutoFit/>
          </a:bodyPr>
          <a:lstStyle/>
          <a:p>
            <a:pPr>
              <a:lnSpc>
                <a:spcPts val="8799"/>
              </a:lnSpc>
            </a:pPr>
            <a:r>
              <a:rPr lang="en-US" sz="8799">
                <a:solidFill>
                  <a:srgbClr val="492D1A"/>
                </a:solidFill>
                <a:latin typeface="Catchy Mager"/>
              </a:rPr>
              <a:t>Problem </a:t>
            </a:r>
          </a:p>
        </p:txBody>
      </p:sp>
      <p:sp>
        <p:nvSpPr>
          <p:cNvPr id="13" name="TextBox 13"/>
          <p:cNvSpPr txBox="1"/>
          <p:nvPr/>
        </p:nvSpPr>
        <p:spPr>
          <a:xfrm>
            <a:off x="1028700" y="8353743"/>
            <a:ext cx="7597433" cy="375920"/>
          </a:xfrm>
          <a:prstGeom prst="rect">
            <a:avLst/>
          </a:prstGeom>
        </p:spPr>
        <p:txBody>
          <a:bodyPr lIns="0" tIns="0" rIns="0" bIns="0" rtlCol="0" anchor="t">
            <a:spAutoFit/>
          </a:bodyPr>
          <a:lstStyle/>
          <a:p>
            <a:pPr>
              <a:lnSpc>
                <a:spcPts val="2799"/>
              </a:lnSpc>
            </a:pPr>
            <a:r>
              <a:rPr lang="en-US" sz="2799">
                <a:solidFill>
                  <a:srgbClr val="76553B"/>
                </a:solidFill>
                <a:latin typeface="Nourd Light"/>
              </a:rPr>
              <a:t>Add captions to your photos.</a:t>
            </a:r>
          </a:p>
        </p:txBody>
      </p:sp>
      <p:sp>
        <p:nvSpPr>
          <p:cNvPr id="14" name="TextBox 14"/>
          <p:cNvSpPr txBox="1"/>
          <p:nvPr/>
        </p:nvSpPr>
        <p:spPr>
          <a:xfrm>
            <a:off x="13961019" y="1104900"/>
            <a:ext cx="3298281" cy="472440"/>
          </a:xfrm>
          <a:prstGeom prst="rect">
            <a:avLst/>
          </a:prstGeom>
        </p:spPr>
        <p:txBody>
          <a:bodyPr lIns="0" tIns="0" rIns="0" bIns="0" rtlCol="0" anchor="t">
            <a:spAutoFit/>
          </a:bodyPr>
          <a:lstStyle/>
          <a:p>
            <a:pPr algn="r">
              <a:lnSpc>
                <a:spcPts val="3600"/>
              </a:lnSpc>
            </a:pPr>
            <a:r>
              <a:rPr lang="en-US" sz="3600">
                <a:solidFill>
                  <a:srgbClr val="76553B"/>
                </a:solidFill>
                <a:latin typeface="Nourd Light"/>
              </a:rPr>
              <a:t>PROBLEM TWO</a:t>
            </a:r>
          </a:p>
        </p:txBody>
      </p:sp>
      <p:sp>
        <p:nvSpPr>
          <p:cNvPr id="15" name="TextBox 15"/>
          <p:cNvSpPr txBox="1"/>
          <p:nvPr/>
        </p:nvSpPr>
        <p:spPr>
          <a:xfrm>
            <a:off x="8856168" y="3973748"/>
            <a:ext cx="9431832" cy="3195320"/>
          </a:xfrm>
          <a:prstGeom prst="rect">
            <a:avLst/>
          </a:prstGeom>
        </p:spPr>
        <p:txBody>
          <a:bodyPr lIns="0" tIns="0" rIns="0" bIns="0" rtlCol="0" anchor="t">
            <a:spAutoFit/>
          </a:bodyPr>
          <a:lstStyle/>
          <a:p>
            <a:pPr>
              <a:lnSpc>
                <a:spcPts val="2799"/>
              </a:lnSpc>
            </a:pPr>
            <a:r>
              <a:rPr lang="en-US" sz="2799">
                <a:solidFill>
                  <a:srgbClr val="492D1A"/>
                </a:solidFill>
                <a:latin typeface="Nourd Light"/>
              </a:rPr>
              <a:t>Ordering through Instagram was challenging for customers. Most prefer to find products with a clear description and price. They dislike dealing with questions and a lot of messages, they opting to see all details upfront and place orders with minimal hassle. </a:t>
            </a:r>
          </a:p>
          <a:p>
            <a:pPr>
              <a:lnSpc>
                <a:spcPts val="2799"/>
              </a:lnSpc>
            </a:pPr>
            <a:r>
              <a:rPr lang="en-US" sz="2799">
                <a:solidFill>
                  <a:srgbClr val="492D1A"/>
                </a:solidFill>
                <a:latin typeface="Nourd Light"/>
              </a:rPr>
              <a:t>A Misunderstandings between customers and Rahaf during texting each other , for instance, led to discomfort due to miscommunication.</a:t>
            </a:r>
          </a:p>
          <a:p>
            <a:pPr>
              <a:lnSpc>
                <a:spcPts val="2799"/>
              </a:lnSpc>
            </a:pPr>
            <a:endParaRPr lang="en-US" sz="2799">
              <a:solidFill>
                <a:srgbClr val="492D1A"/>
              </a:solidFill>
              <a:latin typeface="Nour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7DDD3"/>
        </a:solidFill>
        <a:effectLst/>
      </p:bgPr>
    </p:bg>
    <p:spTree>
      <p:nvGrpSpPr>
        <p:cNvPr id="1" name=""/>
        <p:cNvGrpSpPr/>
        <p:nvPr/>
      </p:nvGrpSpPr>
      <p:grpSpPr>
        <a:xfrm>
          <a:off x="0" y="0"/>
          <a:ext cx="0" cy="0"/>
          <a:chOff x="0" y="0"/>
          <a:chExt cx="0" cy="0"/>
        </a:xfrm>
      </p:grpSpPr>
      <p:grpSp>
        <p:nvGrpSpPr>
          <p:cNvPr id="2" name="Group 2"/>
          <p:cNvGrpSpPr/>
          <p:nvPr/>
        </p:nvGrpSpPr>
        <p:grpSpPr>
          <a:xfrm>
            <a:off x="11038952" y="0"/>
            <a:ext cx="2501653" cy="4879629"/>
            <a:chOff x="0" y="0"/>
            <a:chExt cx="658872" cy="1285170"/>
          </a:xfrm>
        </p:grpSpPr>
        <p:sp>
          <p:nvSpPr>
            <p:cNvPr id="3" name="Freeform 3"/>
            <p:cNvSpPr/>
            <p:nvPr/>
          </p:nvSpPr>
          <p:spPr>
            <a:xfrm>
              <a:off x="0" y="0"/>
              <a:ext cx="658872" cy="1285170"/>
            </a:xfrm>
            <a:custGeom>
              <a:avLst/>
              <a:gdLst/>
              <a:ahLst/>
              <a:cxnLst/>
              <a:rect l="l" t="t" r="r" b="b"/>
              <a:pathLst>
                <a:path w="658872" h="1285170">
                  <a:moveTo>
                    <a:pt x="0" y="0"/>
                  </a:moveTo>
                  <a:lnTo>
                    <a:pt x="658872" y="0"/>
                  </a:lnTo>
                  <a:lnTo>
                    <a:pt x="658872" y="1285170"/>
                  </a:lnTo>
                  <a:lnTo>
                    <a:pt x="0" y="1285170"/>
                  </a:lnTo>
                  <a:close/>
                </a:path>
              </a:pathLst>
            </a:custGeom>
            <a:solidFill>
              <a:srgbClr val="CFBDAA"/>
            </a:solidFill>
          </p:spPr>
        </p:sp>
        <p:sp>
          <p:nvSpPr>
            <p:cNvPr id="4" name="TextBox 4"/>
            <p:cNvSpPr txBox="1"/>
            <p:nvPr/>
          </p:nvSpPr>
          <p:spPr>
            <a:xfrm>
              <a:off x="0" y="-47625"/>
              <a:ext cx="658872" cy="133279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303462"/>
            <a:ext cx="6026864" cy="983538"/>
            <a:chOff x="0" y="0"/>
            <a:chExt cx="1587322" cy="259039"/>
          </a:xfrm>
        </p:grpSpPr>
        <p:sp>
          <p:nvSpPr>
            <p:cNvPr id="6" name="Freeform 6"/>
            <p:cNvSpPr/>
            <p:nvPr/>
          </p:nvSpPr>
          <p:spPr>
            <a:xfrm>
              <a:off x="0" y="0"/>
              <a:ext cx="1587322" cy="259039"/>
            </a:xfrm>
            <a:custGeom>
              <a:avLst/>
              <a:gdLst/>
              <a:ahLst/>
              <a:cxnLst/>
              <a:rect l="l" t="t" r="r" b="b"/>
              <a:pathLst>
                <a:path w="1587322" h="259039">
                  <a:moveTo>
                    <a:pt x="0" y="0"/>
                  </a:moveTo>
                  <a:lnTo>
                    <a:pt x="1587322" y="0"/>
                  </a:lnTo>
                  <a:lnTo>
                    <a:pt x="1587322" y="259039"/>
                  </a:lnTo>
                  <a:lnTo>
                    <a:pt x="0" y="259039"/>
                  </a:lnTo>
                  <a:close/>
                </a:path>
              </a:pathLst>
            </a:custGeom>
            <a:solidFill>
              <a:srgbClr val="76553B"/>
            </a:solidFill>
          </p:spPr>
        </p:sp>
        <p:sp>
          <p:nvSpPr>
            <p:cNvPr id="7" name="TextBox 7"/>
            <p:cNvSpPr txBox="1"/>
            <p:nvPr/>
          </p:nvSpPr>
          <p:spPr>
            <a:xfrm>
              <a:off x="0" y="-47625"/>
              <a:ext cx="1587322" cy="30666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374352" y="1987116"/>
            <a:ext cx="2170028" cy="21700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77659" y="792047"/>
            <a:ext cx="7127778" cy="1195069"/>
          </a:xfrm>
          <a:prstGeom prst="rect">
            <a:avLst/>
          </a:prstGeom>
        </p:spPr>
        <p:txBody>
          <a:bodyPr lIns="0" tIns="0" rIns="0" bIns="0" rtlCol="0" anchor="t">
            <a:spAutoFit/>
          </a:bodyPr>
          <a:lstStyle/>
          <a:p>
            <a:pPr>
              <a:lnSpc>
                <a:spcPts val="8799"/>
              </a:lnSpc>
            </a:pPr>
            <a:r>
              <a:rPr lang="en-US" sz="8799">
                <a:solidFill>
                  <a:srgbClr val="492D1A"/>
                </a:solidFill>
                <a:latin typeface="Catchy Mager"/>
              </a:rPr>
              <a:t>Solution 1 </a:t>
            </a:r>
          </a:p>
        </p:txBody>
      </p:sp>
      <p:sp>
        <p:nvSpPr>
          <p:cNvPr id="12" name="TextBox 12"/>
          <p:cNvSpPr txBox="1"/>
          <p:nvPr/>
        </p:nvSpPr>
        <p:spPr>
          <a:xfrm>
            <a:off x="477659" y="2751244"/>
            <a:ext cx="16481985" cy="1405900"/>
          </a:xfrm>
          <a:prstGeom prst="rect">
            <a:avLst/>
          </a:prstGeom>
        </p:spPr>
        <p:txBody>
          <a:bodyPr lIns="0" tIns="0" rIns="0" bIns="0" rtlCol="0" anchor="t">
            <a:spAutoFit/>
          </a:bodyPr>
          <a:lstStyle/>
          <a:p>
            <a:pPr>
              <a:lnSpc>
                <a:spcPts val="3600"/>
              </a:lnSpc>
            </a:pPr>
            <a:r>
              <a:rPr lang="en-US" sz="3600">
                <a:solidFill>
                  <a:srgbClr val="4A341D"/>
                </a:solidFill>
                <a:latin typeface="Anton"/>
              </a:rPr>
              <a:t>To address these challenges, we decided to create </a:t>
            </a:r>
          </a:p>
          <a:p>
            <a:pPr>
              <a:lnSpc>
                <a:spcPts val="3600"/>
              </a:lnSpc>
            </a:pPr>
            <a:r>
              <a:rPr lang="en-US" sz="3600">
                <a:solidFill>
                  <a:srgbClr val="4A341D"/>
                </a:solidFill>
                <a:latin typeface="Anton"/>
              </a:rPr>
              <a:t>an e-commerce website featuring both a client</a:t>
            </a:r>
          </a:p>
          <a:p>
            <a:pPr>
              <a:lnSpc>
                <a:spcPts val="3600"/>
              </a:lnSpc>
            </a:pPr>
            <a:r>
              <a:rPr lang="en-US" sz="3600">
                <a:solidFill>
                  <a:srgbClr val="4A341D"/>
                </a:solidFill>
                <a:latin typeface="Anton"/>
              </a:rPr>
              <a:t> interface and an administration panel.</a:t>
            </a:r>
          </a:p>
        </p:txBody>
      </p:sp>
      <p:sp>
        <p:nvSpPr>
          <p:cNvPr id="13" name="TextBox 13"/>
          <p:cNvSpPr txBox="1"/>
          <p:nvPr/>
        </p:nvSpPr>
        <p:spPr>
          <a:xfrm>
            <a:off x="7278476" y="6159221"/>
            <a:ext cx="9431832" cy="3636010"/>
          </a:xfrm>
          <a:prstGeom prst="rect">
            <a:avLst/>
          </a:prstGeom>
        </p:spPr>
        <p:txBody>
          <a:bodyPr lIns="0" tIns="0" rIns="0" bIns="0" rtlCol="0" anchor="t">
            <a:spAutoFit/>
          </a:bodyPr>
          <a:lstStyle/>
          <a:p>
            <a:pPr>
              <a:lnSpc>
                <a:spcPts val="2899"/>
              </a:lnSpc>
            </a:pPr>
            <a:r>
              <a:rPr lang="en-US" sz="2899">
                <a:solidFill>
                  <a:srgbClr val="492D1A"/>
                </a:solidFill>
                <a:latin typeface="Nourd Light"/>
              </a:rPr>
              <a:t>On the admin side,</a:t>
            </a:r>
          </a:p>
          <a:p>
            <a:pPr>
              <a:lnSpc>
                <a:spcPts val="2899"/>
              </a:lnSpc>
            </a:pPr>
            <a:r>
              <a:rPr lang="en-US" sz="2899">
                <a:solidFill>
                  <a:srgbClr val="492D1A"/>
                </a:solidFill>
                <a:latin typeface="Nourd Light"/>
              </a:rPr>
              <a:t>We developed a comprehensive admin system to assist Rahaf in managing her business data effectively. She can now receive all the orders , product , courses in a structured table format, which allows her to add, update, and delete data related to her business. This system aims to streamline her operations and minimize the issues previously encountered with order accuracy and client communication.</a:t>
            </a:r>
          </a:p>
          <a:p>
            <a:pPr>
              <a:lnSpc>
                <a:spcPts val="2899"/>
              </a:lnSpc>
            </a:pPr>
            <a:endParaRPr lang="en-US" sz="2899">
              <a:solidFill>
                <a:srgbClr val="492D1A"/>
              </a:solidFill>
              <a:latin typeface="Nour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DDD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584479"/>
            <a:ext cx="2501653" cy="4879629"/>
            <a:chOff x="0" y="0"/>
            <a:chExt cx="658872" cy="1285170"/>
          </a:xfrm>
        </p:grpSpPr>
        <p:sp>
          <p:nvSpPr>
            <p:cNvPr id="3" name="Freeform 3"/>
            <p:cNvSpPr/>
            <p:nvPr/>
          </p:nvSpPr>
          <p:spPr>
            <a:xfrm>
              <a:off x="0" y="0"/>
              <a:ext cx="658872" cy="1285170"/>
            </a:xfrm>
            <a:custGeom>
              <a:avLst/>
              <a:gdLst/>
              <a:ahLst/>
              <a:cxnLst/>
              <a:rect l="l" t="t" r="r" b="b"/>
              <a:pathLst>
                <a:path w="658872" h="1285170">
                  <a:moveTo>
                    <a:pt x="0" y="0"/>
                  </a:moveTo>
                  <a:lnTo>
                    <a:pt x="658872" y="0"/>
                  </a:lnTo>
                  <a:lnTo>
                    <a:pt x="658872" y="1285170"/>
                  </a:lnTo>
                  <a:lnTo>
                    <a:pt x="0" y="1285170"/>
                  </a:lnTo>
                  <a:close/>
                </a:path>
              </a:pathLst>
            </a:custGeom>
            <a:solidFill>
              <a:srgbClr val="CFBDAA"/>
            </a:solidFill>
          </p:spPr>
        </p:sp>
        <p:sp>
          <p:nvSpPr>
            <p:cNvPr id="4" name="TextBox 4"/>
            <p:cNvSpPr txBox="1"/>
            <p:nvPr/>
          </p:nvSpPr>
          <p:spPr>
            <a:xfrm>
              <a:off x="0" y="-47625"/>
              <a:ext cx="658872" cy="133279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270762" y="4159962"/>
            <a:ext cx="6026864" cy="983538"/>
            <a:chOff x="0" y="0"/>
            <a:chExt cx="1587322" cy="259039"/>
          </a:xfrm>
        </p:grpSpPr>
        <p:sp>
          <p:nvSpPr>
            <p:cNvPr id="6" name="Freeform 6"/>
            <p:cNvSpPr/>
            <p:nvPr/>
          </p:nvSpPr>
          <p:spPr>
            <a:xfrm>
              <a:off x="0" y="0"/>
              <a:ext cx="1587322" cy="259039"/>
            </a:xfrm>
            <a:custGeom>
              <a:avLst/>
              <a:gdLst/>
              <a:ahLst/>
              <a:cxnLst/>
              <a:rect l="l" t="t" r="r" b="b"/>
              <a:pathLst>
                <a:path w="1587322" h="259039">
                  <a:moveTo>
                    <a:pt x="0" y="0"/>
                  </a:moveTo>
                  <a:lnTo>
                    <a:pt x="1587322" y="0"/>
                  </a:lnTo>
                  <a:lnTo>
                    <a:pt x="1587322" y="259039"/>
                  </a:lnTo>
                  <a:lnTo>
                    <a:pt x="0" y="259039"/>
                  </a:lnTo>
                  <a:close/>
                </a:path>
              </a:pathLst>
            </a:custGeom>
            <a:solidFill>
              <a:srgbClr val="76553B"/>
            </a:solidFill>
          </p:spPr>
        </p:sp>
        <p:sp>
          <p:nvSpPr>
            <p:cNvPr id="7" name="TextBox 7"/>
            <p:cNvSpPr txBox="1"/>
            <p:nvPr/>
          </p:nvSpPr>
          <p:spPr>
            <a:xfrm>
              <a:off x="0" y="-47625"/>
              <a:ext cx="1587322" cy="30666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45339" y="4861994"/>
            <a:ext cx="2170028" cy="21700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AF7F"/>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77659" y="792047"/>
            <a:ext cx="7127778" cy="1195069"/>
          </a:xfrm>
          <a:prstGeom prst="rect">
            <a:avLst/>
          </a:prstGeom>
        </p:spPr>
        <p:txBody>
          <a:bodyPr lIns="0" tIns="0" rIns="0" bIns="0" rtlCol="0" anchor="t">
            <a:spAutoFit/>
          </a:bodyPr>
          <a:lstStyle/>
          <a:p>
            <a:pPr>
              <a:lnSpc>
                <a:spcPts val="8799"/>
              </a:lnSpc>
            </a:pPr>
            <a:r>
              <a:rPr lang="en-US" sz="8799">
                <a:solidFill>
                  <a:srgbClr val="492D1A"/>
                </a:solidFill>
                <a:latin typeface="Catchy Mager"/>
              </a:rPr>
              <a:t>Solution 2 </a:t>
            </a:r>
          </a:p>
        </p:txBody>
      </p:sp>
      <p:sp>
        <p:nvSpPr>
          <p:cNvPr id="12" name="TextBox 12"/>
          <p:cNvSpPr txBox="1"/>
          <p:nvPr/>
        </p:nvSpPr>
        <p:spPr>
          <a:xfrm>
            <a:off x="477659" y="2751244"/>
            <a:ext cx="16481985" cy="1405900"/>
          </a:xfrm>
          <a:prstGeom prst="rect">
            <a:avLst/>
          </a:prstGeom>
        </p:spPr>
        <p:txBody>
          <a:bodyPr lIns="0" tIns="0" rIns="0" bIns="0" rtlCol="0" anchor="t">
            <a:spAutoFit/>
          </a:bodyPr>
          <a:lstStyle/>
          <a:p>
            <a:pPr>
              <a:lnSpc>
                <a:spcPts val="3600"/>
              </a:lnSpc>
            </a:pPr>
            <a:r>
              <a:rPr lang="en-US" sz="3600">
                <a:solidFill>
                  <a:srgbClr val="4A341D"/>
                </a:solidFill>
                <a:latin typeface="Anton"/>
              </a:rPr>
              <a:t>To address these challenges, we decided to create </a:t>
            </a:r>
          </a:p>
          <a:p>
            <a:pPr>
              <a:lnSpc>
                <a:spcPts val="3600"/>
              </a:lnSpc>
            </a:pPr>
            <a:r>
              <a:rPr lang="en-US" sz="3600">
                <a:solidFill>
                  <a:srgbClr val="4A341D"/>
                </a:solidFill>
                <a:latin typeface="Anton"/>
              </a:rPr>
              <a:t>an e-commerce website featuring both a client</a:t>
            </a:r>
          </a:p>
          <a:p>
            <a:pPr>
              <a:lnSpc>
                <a:spcPts val="3600"/>
              </a:lnSpc>
            </a:pPr>
            <a:r>
              <a:rPr lang="en-US" sz="3600">
                <a:solidFill>
                  <a:srgbClr val="4A341D"/>
                </a:solidFill>
                <a:latin typeface="Anton"/>
              </a:rPr>
              <a:t> interface and an administration panel.</a:t>
            </a:r>
          </a:p>
        </p:txBody>
      </p:sp>
      <p:sp>
        <p:nvSpPr>
          <p:cNvPr id="13" name="TextBox 13"/>
          <p:cNvSpPr txBox="1"/>
          <p:nvPr/>
        </p:nvSpPr>
        <p:spPr>
          <a:xfrm>
            <a:off x="8270762" y="5632104"/>
            <a:ext cx="9431832" cy="3900170"/>
          </a:xfrm>
          <a:prstGeom prst="rect">
            <a:avLst/>
          </a:prstGeom>
        </p:spPr>
        <p:txBody>
          <a:bodyPr lIns="0" tIns="0" rIns="0" bIns="0" rtlCol="0" anchor="t">
            <a:spAutoFit/>
          </a:bodyPr>
          <a:lstStyle/>
          <a:p>
            <a:pPr>
              <a:lnSpc>
                <a:spcPts val="2799"/>
              </a:lnSpc>
            </a:pPr>
            <a:r>
              <a:rPr lang="en-US" sz="2799">
                <a:solidFill>
                  <a:srgbClr val="492D1A"/>
                </a:solidFill>
                <a:latin typeface="Nourd Light"/>
              </a:rPr>
              <a:t>For the client side,</a:t>
            </a:r>
          </a:p>
          <a:p>
            <a:pPr>
              <a:lnSpc>
                <a:spcPts val="2799"/>
              </a:lnSpc>
            </a:pPr>
            <a:r>
              <a:rPr lang="en-US" sz="2799">
                <a:solidFill>
                  <a:srgbClr val="492D1A"/>
                </a:solidFill>
                <a:latin typeface="Nourd Light"/>
              </a:rPr>
              <a:t> we developed an e-commerce platform that enables users to register for an account or log in, browse products, and make purchases online seamlessly without the need for back-and-forth messaging. The website also features a section where users can view all the available courses and workshops. This setup is designed to provide a straightforward and efficient shopping experience, removing previous communication barriers and making transactions smoother for both Rahaf and her customers.</a:t>
            </a:r>
          </a:p>
          <a:p>
            <a:pPr>
              <a:lnSpc>
                <a:spcPts val="2799"/>
              </a:lnSpc>
            </a:pPr>
            <a:endParaRPr lang="en-US" sz="2799">
              <a:solidFill>
                <a:srgbClr val="492D1A"/>
              </a:solidFill>
              <a:latin typeface="Nour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DDD3"/>
        </a:solidFill>
        <a:effectLst/>
      </p:bgPr>
    </p:bg>
    <p:spTree>
      <p:nvGrpSpPr>
        <p:cNvPr id="1" name=""/>
        <p:cNvGrpSpPr/>
        <p:nvPr/>
      </p:nvGrpSpPr>
      <p:grpSpPr>
        <a:xfrm>
          <a:off x="0" y="0"/>
          <a:ext cx="0" cy="0"/>
          <a:chOff x="0" y="0"/>
          <a:chExt cx="0" cy="0"/>
        </a:xfrm>
      </p:grpSpPr>
      <p:grpSp>
        <p:nvGrpSpPr>
          <p:cNvPr id="2" name="Group 2"/>
          <p:cNvGrpSpPr/>
          <p:nvPr/>
        </p:nvGrpSpPr>
        <p:grpSpPr>
          <a:xfrm>
            <a:off x="0" y="9258300"/>
            <a:ext cx="18659889" cy="1797948"/>
            <a:chOff x="0" y="0"/>
            <a:chExt cx="4914539" cy="473534"/>
          </a:xfrm>
        </p:grpSpPr>
        <p:sp>
          <p:nvSpPr>
            <p:cNvPr id="3" name="Freeform 3"/>
            <p:cNvSpPr/>
            <p:nvPr/>
          </p:nvSpPr>
          <p:spPr>
            <a:xfrm>
              <a:off x="0" y="0"/>
              <a:ext cx="4914539" cy="473534"/>
            </a:xfrm>
            <a:custGeom>
              <a:avLst/>
              <a:gdLst/>
              <a:ahLst/>
              <a:cxnLst/>
              <a:rect l="l" t="t" r="r" b="b"/>
              <a:pathLst>
                <a:path w="4914539" h="473534">
                  <a:moveTo>
                    <a:pt x="0" y="0"/>
                  </a:moveTo>
                  <a:lnTo>
                    <a:pt x="4914539" y="0"/>
                  </a:lnTo>
                  <a:lnTo>
                    <a:pt x="4914539" y="473534"/>
                  </a:lnTo>
                  <a:lnTo>
                    <a:pt x="0" y="473534"/>
                  </a:lnTo>
                  <a:close/>
                </a:path>
              </a:pathLst>
            </a:custGeom>
            <a:solidFill>
              <a:srgbClr val="CFBDAA"/>
            </a:solidFill>
          </p:spPr>
        </p:sp>
        <p:sp>
          <p:nvSpPr>
            <p:cNvPr id="4" name="TextBox 4"/>
            <p:cNvSpPr txBox="1"/>
            <p:nvPr/>
          </p:nvSpPr>
          <p:spPr>
            <a:xfrm>
              <a:off x="0" y="-47625"/>
              <a:ext cx="4914539" cy="5211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085859" y="1634999"/>
            <a:ext cx="14488172" cy="6036037"/>
          </a:xfrm>
          <a:custGeom>
            <a:avLst/>
            <a:gdLst/>
            <a:ahLst/>
            <a:cxnLst/>
            <a:rect l="l" t="t" r="r" b="b"/>
            <a:pathLst>
              <a:path w="14488172" h="6036037">
                <a:moveTo>
                  <a:pt x="0" y="0"/>
                </a:moveTo>
                <a:lnTo>
                  <a:pt x="14488172" y="0"/>
                </a:lnTo>
                <a:lnTo>
                  <a:pt x="14488172" y="6036037"/>
                </a:lnTo>
                <a:lnTo>
                  <a:pt x="0" y="6036037"/>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639</Words>
  <Application>Microsoft Office PowerPoint</Application>
  <PresentationFormat>מותאם אישית</PresentationFormat>
  <Paragraphs>54</Paragraphs>
  <Slides>13</Slides>
  <Notes>0</Notes>
  <HiddenSlides>0</HiddenSlides>
  <MMClips>1</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13</vt:i4>
      </vt:variant>
    </vt:vector>
  </HeadingPairs>
  <TitlesOfParts>
    <vt:vector size="23" baseType="lpstr">
      <vt:lpstr>Anton</vt:lpstr>
      <vt:lpstr>Canva Sans</vt:lpstr>
      <vt:lpstr>Anonymous Pro</vt:lpstr>
      <vt:lpstr>Canva Sans Bold</vt:lpstr>
      <vt:lpstr>Arial</vt:lpstr>
      <vt:lpstr>Nourd Light</vt:lpstr>
      <vt:lpstr>Calibri</vt:lpstr>
      <vt:lpstr>Nourd Bold</vt:lpstr>
      <vt:lpstr>Catchy Mager</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HP</dc:creator>
  <cp:lastModifiedBy>HP</cp:lastModifiedBy>
  <cp:revision>3</cp:revision>
  <dcterms:created xsi:type="dcterms:W3CDTF">2006-08-16T00:00:00Z</dcterms:created>
  <dcterms:modified xsi:type="dcterms:W3CDTF">2024-03-14T12:11:20Z</dcterms:modified>
  <dc:identifier>DAF_dby5I-0</dc:identifier>
</cp:coreProperties>
</file>